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9"/>
  </p:notesMasterIdLst>
  <p:handoutMasterIdLst>
    <p:handoutMasterId r:id="rId100"/>
  </p:handoutMasterIdLst>
  <p:sldIdLst>
    <p:sldId id="261" r:id="rId3"/>
    <p:sldId id="262" r:id="rId4"/>
    <p:sldId id="303" r:id="rId5"/>
    <p:sldId id="864" r:id="rId6"/>
    <p:sldId id="933" r:id="rId7"/>
    <p:sldId id="934" r:id="rId8"/>
    <p:sldId id="935" r:id="rId9"/>
    <p:sldId id="936" r:id="rId10"/>
    <p:sldId id="937" r:id="rId11"/>
    <p:sldId id="938" r:id="rId12"/>
    <p:sldId id="939" r:id="rId13"/>
    <p:sldId id="940" r:id="rId14"/>
    <p:sldId id="941" r:id="rId15"/>
    <p:sldId id="942" r:id="rId16"/>
    <p:sldId id="943" r:id="rId17"/>
    <p:sldId id="944" r:id="rId18"/>
    <p:sldId id="945" r:id="rId19"/>
    <p:sldId id="946" r:id="rId20"/>
    <p:sldId id="947" r:id="rId21"/>
    <p:sldId id="948" r:id="rId22"/>
    <p:sldId id="949" r:id="rId23"/>
    <p:sldId id="950" r:id="rId24"/>
    <p:sldId id="951" r:id="rId25"/>
    <p:sldId id="952" r:id="rId26"/>
    <p:sldId id="953" r:id="rId27"/>
    <p:sldId id="954" r:id="rId28"/>
    <p:sldId id="955" r:id="rId29"/>
    <p:sldId id="956" r:id="rId30"/>
    <p:sldId id="957" r:id="rId31"/>
    <p:sldId id="958" r:id="rId32"/>
    <p:sldId id="959" r:id="rId33"/>
    <p:sldId id="960" r:id="rId34"/>
    <p:sldId id="961" r:id="rId35"/>
    <p:sldId id="962" r:id="rId36"/>
    <p:sldId id="963" r:id="rId37"/>
    <p:sldId id="964" r:id="rId38"/>
    <p:sldId id="965" r:id="rId39"/>
    <p:sldId id="966" r:id="rId40"/>
    <p:sldId id="967" r:id="rId41"/>
    <p:sldId id="968" r:id="rId42"/>
    <p:sldId id="969" r:id="rId43"/>
    <p:sldId id="970" r:id="rId44"/>
    <p:sldId id="971" r:id="rId45"/>
    <p:sldId id="972" r:id="rId46"/>
    <p:sldId id="973" r:id="rId47"/>
    <p:sldId id="974" r:id="rId48"/>
    <p:sldId id="975" r:id="rId49"/>
    <p:sldId id="976" r:id="rId50"/>
    <p:sldId id="977" r:id="rId51"/>
    <p:sldId id="978" r:id="rId52"/>
    <p:sldId id="979" r:id="rId53"/>
    <p:sldId id="980" r:id="rId54"/>
    <p:sldId id="981" r:id="rId55"/>
    <p:sldId id="982" r:id="rId56"/>
    <p:sldId id="983" r:id="rId57"/>
    <p:sldId id="984" r:id="rId58"/>
    <p:sldId id="985" r:id="rId59"/>
    <p:sldId id="986" r:id="rId60"/>
    <p:sldId id="987" r:id="rId61"/>
    <p:sldId id="988" r:id="rId62"/>
    <p:sldId id="989" r:id="rId63"/>
    <p:sldId id="990" r:id="rId64"/>
    <p:sldId id="991" r:id="rId65"/>
    <p:sldId id="992" r:id="rId66"/>
    <p:sldId id="993" r:id="rId67"/>
    <p:sldId id="994" r:id="rId68"/>
    <p:sldId id="995" r:id="rId69"/>
    <p:sldId id="996" r:id="rId70"/>
    <p:sldId id="997" r:id="rId71"/>
    <p:sldId id="998" r:id="rId72"/>
    <p:sldId id="999" r:id="rId73"/>
    <p:sldId id="1000" r:id="rId74"/>
    <p:sldId id="1003" r:id="rId75"/>
    <p:sldId id="1004" r:id="rId76"/>
    <p:sldId id="1008" r:id="rId77"/>
    <p:sldId id="1009" r:id="rId78"/>
    <p:sldId id="1010" r:id="rId79"/>
    <p:sldId id="1011" r:id="rId80"/>
    <p:sldId id="1012" r:id="rId81"/>
    <p:sldId id="1013" r:id="rId82"/>
    <p:sldId id="1014" r:id="rId83"/>
    <p:sldId id="1015" r:id="rId84"/>
    <p:sldId id="1016" r:id="rId85"/>
    <p:sldId id="1017" r:id="rId86"/>
    <p:sldId id="1024" r:id="rId87"/>
    <p:sldId id="1025" r:id="rId88"/>
    <p:sldId id="1026" r:id="rId89"/>
    <p:sldId id="1027" r:id="rId90"/>
    <p:sldId id="1028" r:id="rId91"/>
    <p:sldId id="1029" r:id="rId92"/>
    <p:sldId id="290" r:id="rId93"/>
    <p:sldId id="288" r:id="rId94"/>
    <p:sldId id="287" r:id="rId95"/>
    <p:sldId id="296" r:id="rId96"/>
    <p:sldId id="302" r:id="rId97"/>
    <p:sldId id="273" r:id="rId9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F0F0F"/>
    <a:srgbClr val="DBE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4276" autoAdjust="0"/>
  </p:normalViewPr>
  <p:slideViewPr>
    <p:cSldViewPr snapToGrid="0">
      <p:cViewPr varScale="1">
        <p:scale>
          <a:sx n="91" d="100"/>
          <a:sy n="91" d="100"/>
        </p:scale>
        <p:origin x="96" y="462"/>
      </p:cViewPr>
      <p:guideLst>
        <p:guide orient="horz" pos="216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notesMaster" Target="notesMasters/notesMaster1.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3" Type="http://schemas.openxmlformats.org/officeDocument/2006/relationships/tableStyles" Target="tableStyles.xml"/><Relationship Id="rId102" Type="http://schemas.openxmlformats.org/officeDocument/2006/relationships/viewProps" Target="viewProps.xml"/><Relationship Id="rId101" Type="http://schemas.openxmlformats.org/officeDocument/2006/relationships/presProps" Target="presProps.xml"/><Relationship Id="rId100" Type="http://schemas.openxmlformats.org/officeDocument/2006/relationships/handoutMaster" Target="handoutMasters/handout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A2FC0-6ACA-4A83-B77C-62109CF863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95ABF-E295-4160-BBE0-D8AC734D00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84F3C62-5512-4067-80B8-C45AA0B5A6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DFFC9-7119-4202-BDF2-9E4D3AC620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F3C62-5512-4067-80B8-C45AA0B5A6A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DFFC9-7119-4202-BDF2-9E4D3AC620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microsoft.com/office/2007/relationships/hdphoto" Target="../media/image7.wdp"/><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9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hyperlink" Target="http://www.cnsf99.com/" TargetMode="External"/></Relationships>
</file>

<file path=ppt/slides/_rels/slide9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png"/><Relationship Id="rId2" Type="http://schemas.openxmlformats.org/officeDocument/2006/relationships/hyperlink" Target="http://www.cnsf99.com/" TargetMode="External"/><Relationship Id="rId1" Type="http://schemas.openxmlformats.org/officeDocument/2006/relationships/image" Target="../media/image15.png"/></Relationships>
</file>

<file path=ppt/slides/_rels/slide9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4.jpe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png"/><Relationship Id="rId2" Type="http://schemas.openxmlformats.org/officeDocument/2006/relationships/hyperlink" Target="http://www.cnsf99.com/" TargetMode="External"/><Relationship Id="rId14" Type="http://schemas.openxmlformats.org/officeDocument/2006/relationships/slideLayout" Target="../slideLayouts/slideLayout6.xml"/><Relationship Id="rId13" Type="http://schemas.openxmlformats.org/officeDocument/2006/relationships/image" Target="../media/image26.png"/><Relationship Id="rId12" Type="http://schemas.openxmlformats.org/officeDocument/2006/relationships/image" Target="../media/image25.png"/><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5.png"/></Relationships>
</file>

<file path=ppt/slides/_rels/slide95.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image" Target="../media/image29.jpeg"/><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png"/><Relationship Id="rId2" Type="http://schemas.openxmlformats.org/officeDocument/2006/relationships/hyperlink" Target="http://www.cnsf99.com/" TargetMode="External"/><Relationship Id="rId10" Type="http://schemas.openxmlformats.org/officeDocument/2006/relationships/slideLayout" Target="../slideLayouts/slideLayout6.xml"/><Relationship Id="rId1" Type="http://schemas.openxmlformats.org/officeDocument/2006/relationships/image" Target="../media/image15.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hyperlink" Target="http://www.cnsf99.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1729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hape 152"/>
          <p:cNvSpPr/>
          <p:nvPr/>
        </p:nvSpPr>
        <p:spPr>
          <a:xfrm>
            <a:off x="4409172" y="2826871"/>
            <a:ext cx="7202447" cy="1383665"/>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r">
              <a:lnSpc>
                <a:spcPct val="100000"/>
              </a:lnSpc>
            </a:pPr>
            <a:r>
              <a:rPr lang="zh-CN" altLang="en-US" sz="2800" dirty="0" smtClean="0">
                <a:solidFill>
                  <a:srgbClr val="002060"/>
                </a:solidFill>
                <a:latin typeface="+mn-lt"/>
                <a:ea typeface="华文楷体" panose="02010600040101010101" pitchFamily="2" charset="-122"/>
              </a:rPr>
              <a:t>中国养老月刊</a:t>
            </a:r>
            <a:r>
              <a:rPr lang="en-US" altLang="zh-CN" sz="2400" dirty="0" smtClean="0">
                <a:solidFill>
                  <a:schemeClr val="tx1"/>
                </a:solidFill>
                <a:latin typeface="+mn-lt"/>
                <a:ea typeface="华文楷体" panose="02010600040101010101" pitchFamily="2" charset="-122"/>
              </a:rPr>
              <a:t>----</a:t>
            </a:r>
            <a:r>
              <a:rPr lang="en-US" altLang="zh-CN" sz="2000" dirty="0" smtClean="0">
                <a:solidFill>
                  <a:schemeClr val="tx1"/>
                </a:solidFill>
                <a:latin typeface="+mn-lt"/>
                <a:ea typeface="华文楷体" panose="02010600040101010101" pitchFamily="2" charset="-122"/>
              </a:rPr>
              <a:t>2021</a:t>
            </a:r>
            <a:r>
              <a:rPr lang="zh-CN" altLang="en-US" sz="2000" dirty="0" smtClean="0">
                <a:solidFill>
                  <a:schemeClr val="tx1"/>
                </a:solidFill>
                <a:latin typeface="+mn-lt"/>
                <a:ea typeface="华文楷体" panose="02010600040101010101" pitchFamily="2" charset="-122"/>
              </a:rPr>
              <a:t>年</a:t>
            </a:r>
            <a:r>
              <a:rPr lang="en-US" altLang="zh-CN" sz="2000" dirty="0" smtClean="0">
                <a:solidFill>
                  <a:schemeClr val="tx1"/>
                </a:solidFill>
                <a:latin typeface="+mn-lt"/>
                <a:ea typeface="华文楷体" panose="02010600040101010101" pitchFamily="2" charset="-122"/>
              </a:rPr>
              <a:t>5</a:t>
            </a:r>
            <a:r>
              <a:rPr lang="zh-CN" altLang="en-US" sz="2000" dirty="0" smtClean="0">
                <a:solidFill>
                  <a:schemeClr val="tx1"/>
                </a:solidFill>
                <a:latin typeface="+mn-lt"/>
                <a:ea typeface="华文楷体" panose="02010600040101010101" pitchFamily="2" charset="-122"/>
              </a:rPr>
              <a:t>月</a:t>
            </a:r>
            <a:endParaRPr lang="en-US" altLang="zh-CN" sz="2000" dirty="0" smtClean="0">
              <a:solidFill>
                <a:schemeClr val="tx1"/>
              </a:solidFill>
              <a:latin typeface="+mn-lt"/>
              <a:ea typeface="华文楷体" panose="02010600040101010101" pitchFamily="2" charset="-122"/>
            </a:endParaRPr>
          </a:p>
          <a:p>
            <a:pPr algn="r">
              <a:lnSpc>
                <a:spcPct val="100000"/>
              </a:lnSpc>
            </a:pPr>
            <a:r>
              <a:rPr lang="en-US" altLang="zh-CN" sz="1600" dirty="0" smtClean="0">
                <a:solidFill>
                  <a:schemeClr val="tx1"/>
                </a:solidFill>
                <a:latin typeface="+mn-lt"/>
                <a:ea typeface="华文楷体" panose="02010600040101010101" pitchFamily="2" charset="-122"/>
              </a:rPr>
              <a:t>2021.5Edition</a:t>
            </a:r>
            <a:endParaRPr lang="en-US" altLang="zh-CN" sz="2400" dirty="0" smtClean="0">
              <a:solidFill>
                <a:schemeClr val="tx1"/>
              </a:solidFill>
              <a:latin typeface="+mn-lt"/>
              <a:ea typeface="华文楷体" panose="02010600040101010101" pitchFamily="2" charset="-122"/>
            </a:endParaRPr>
          </a:p>
          <a:p>
            <a:pPr algn="r">
              <a:lnSpc>
                <a:spcPct val="100000"/>
              </a:lnSpc>
            </a:pPr>
            <a:r>
              <a:rPr lang="zh-CN" altLang="en-US" sz="2000" dirty="0" smtClean="0">
                <a:solidFill>
                  <a:schemeClr val="tx1"/>
                </a:solidFill>
                <a:latin typeface="+mn-lt"/>
                <a:ea typeface="华文楷体" panose="02010600040101010101" pitchFamily="2" charset="-122"/>
              </a:rPr>
              <a:t>中国养老健康产业权威综合媒介平台</a:t>
            </a:r>
            <a:endParaRPr lang="en-US" altLang="zh-CN" sz="2000" dirty="0" smtClean="0">
              <a:solidFill>
                <a:schemeClr val="tx1"/>
              </a:solidFill>
              <a:latin typeface="+mn-lt"/>
              <a:ea typeface="华文楷体" panose="02010600040101010101" pitchFamily="2" charset="-122"/>
            </a:endParaRPr>
          </a:p>
          <a:p>
            <a:pPr algn="r">
              <a:lnSpc>
                <a:spcPct val="100000"/>
              </a:lnSpc>
            </a:pPr>
            <a:r>
              <a:rPr lang="en-US" altLang="zh-CN" sz="2000" dirty="0">
                <a:solidFill>
                  <a:schemeClr val="tx1"/>
                </a:solidFill>
                <a:latin typeface="华文楷体" panose="02010600040101010101" pitchFamily="2" charset="-122"/>
                <a:ea typeface="华文楷体" panose="02010600040101010101" pitchFamily="2" charset="-122"/>
              </a:rPr>
              <a:t>Authoritative </a:t>
            </a:r>
            <a:r>
              <a:rPr lang="en-US" altLang="zh-CN" sz="2000" dirty="0" smtClean="0">
                <a:solidFill>
                  <a:schemeClr val="tx1"/>
                </a:solidFill>
                <a:latin typeface="华文楷体" panose="02010600040101010101" pitchFamily="2" charset="-122"/>
                <a:ea typeface="华文楷体" panose="02010600040101010101" pitchFamily="2" charset="-122"/>
              </a:rPr>
              <a:t>Integrated Media</a:t>
            </a:r>
            <a:endParaRPr lang="en-US" altLang="zh-CN" sz="2000" dirty="0" smtClean="0">
              <a:solidFill>
                <a:schemeClr val="tx1"/>
              </a:solidFill>
              <a:latin typeface="华文楷体" panose="02010600040101010101" pitchFamily="2" charset="-122"/>
              <a:ea typeface="华文楷体" panose="02010600040101010101" pitchFamily="2" charset="-122"/>
            </a:endParaRPr>
          </a:p>
        </p:txBody>
      </p:sp>
      <p:sp>
        <p:nvSpPr>
          <p:cNvPr id="12" name="TextBox 3"/>
          <p:cNvSpPr txBox="1"/>
          <p:nvPr/>
        </p:nvSpPr>
        <p:spPr>
          <a:xfrm>
            <a:off x="4444236" y="703213"/>
            <a:ext cx="7265609" cy="2123658"/>
          </a:xfrm>
          <a:prstGeom prst="rect">
            <a:avLst/>
          </a:prstGeom>
          <a:noFill/>
        </p:spPr>
        <p:txBody>
          <a:bodyPr wrap="square" rtlCol="0">
            <a:spAutoFit/>
          </a:bodyPr>
          <a:lstStyle/>
          <a:p>
            <a:pPr algn="r">
              <a:lnSpc>
                <a:spcPct val="110000"/>
              </a:lnSpc>
            </a:pPr>
            <a:r>
              <a:rPr lang="en-US" altLang="zh-CN" sz="6000" b="1" dirty="0" smtClean="0">
                <a:solidFill>
                  <a:schemeClr val="bg1"/>
                </a:solidFill>
                <a:latin typeface="微软雅黑" panose="020B0503020204020204" charset="-122"/>
                <a:ea typeface="微软雅黑" panose="020B0503020204020204" charset="-122"/>
              </a:rPr>
              <a:t>About new</a:t>
            </a:r>
            <a:endParaRPr lang="en-US" altLang="zh-CN" sz="6000" b="1" dirty="0" smtClean="0">
              <a:solidFill>
                <a:schemeClr val="bg1"/>
              </a:solidFill>
              <a:latin typeface="微软雅黑" panose="020B0503020204020204" charset="-122"/>
              <a:ea typeface="微软雅黑" panose="020B0503020204020204" charset="-122"/>
            </a:endParaRPr>
          </a:p>
          <a:p>
            <a:pPr algn="r">
              <a:lnSpc>
                <a:spcPct val="110000"/>
              </a:lnSpc>
            </a:pPr>
            <a:r>
              <a:rPr lang="en-US" altLang="zh-CN" sz="6000" b="1" dirty="0" smtClean="0">
                <a:solidFill>
                  <a:srgbClr val="DF0F0F"/>
                </a:solidFill>
                <a:latin typeface="微软雅黑" panose="020B0503020204020204" charset="-122"/>
                <a:ea typeface="微软雅黑" panose="020B0503020204020204" charset="-122"/>
              </a:rPr>
              <a:t>www.Cnsf99.com</a:t>
            </a:r>
            <a:endParaRPr lang="zh-CN" altLang="en-US" sz="6000" b="1" dirty="0">
              <a:solidFill>
                <a:srgbClr val="DF0F0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55860"/>
          </a:xfrm>
          <a:prstGeom prst="rect">
            <a:avLst/>
          </a:prstGeom>
          <a:ln>
            <a:noFill/>
          </a:ln>
        </p:spPr>
        <p:txBody>
          <a:bodyPr wrap="square">
            <a:spAutoFit/>
          </a:bodyPr>
          <a:lstStyle/>
          <a:p>
            <a:r>
              <a:rPr lang="zh-CN" altLang="en-US" sz="1400" dirty="0" smtClean="0"/>
              <a:t>　　险企多模式布局养老产业，积极养老社区模式为老年人“夕阳红”添彩</a:t>
            </a:r>
            <a:endParaRPr lang="zh-CN" altLang="en-US" sz="1400" dirty="0" smtClean="0"/>
          </a:p>
          <a:p>
            <a:r>
              <a:rPr lang="zh-CN" altLang="zh-CN" sz="1400" dirty="0"/>
              <a:t>　　又见头部险企加码养老社区，“保险+养老+医疗”生态链赛道吹响“集结号”</a:t>
            </a:r>
            <a:endParaRPr lang="zh-CN" altLang="zh-CN" sz="1400" dirty="0"/>
          </a:p>
          <a:p>
            <a:r>
              <a:rPr lang="zh-CN" altLang="zh-CN" sz="1400" dirty="0"/>
              <a:t>　　老年旅游市场今年或超7000亿，角力“银发旅游”是机遇还是挑战</a:t>
            </a:r>
            <a:endParaRPr lang="zh-CN" altLang="zh-CN" sz="1400" dirty="0"/>
          </a:p>
          <a:p>
            <a:r>
              <a:rPr lang="zh-CN" altLang="zh-CN" sz="1400" dirty="0"/>
              <a:t>　　加入微信群月领上千元养老金？三位阿姨中圈套被民警劝阻</a:t>
            </a:r>
            <a:endParaRPr lang="zh-CN" altLang="zh-CN" sz="1400" dirty="0"/>
          </a:p>
          <a:p>
            <a:r>
              <a:rPr lang="zh-CN" altLang="zh-CN" sz="1400" dirty="0"/>
              <a:t>　　养老领域非法集资花样翻新，应对诈骗需要全社会共同努力</a:t>
            </a:r>
            <a:endParaRPr lang="zh-CN" altLang="zh-CN" sz="1400" dirty="0"/>
          </a:p>
          <a:p>
            <a:r>
              <a:rPr lang="zh-CN" altLang="zh-CN" sz="1400" dirty="0"/>
              <a:t>　　中国老龄协会发布2020年全国老年人金融财产权益保护典型案例</a:t>
            </a:r>
            <a:endParaRPr lang="zh-CN" altLang="zh-CN" sz="1400" dirty="0"/>
          </a:p>
          <a:p>
            <a:r>
              <a:rPr lang="zh-CN" altLang="zh-CN" sz="1400" dirty="0"/>
              <a:t>　　新一轮养老服务体系规划酝酿出炉</a:t>
            </a:r>
            <a:endParaRPr lang="zh-CN" altLang="zh-CN" sz="1400" dirty="0"/>
          </a:p>
          <a:p>
            <a:r>
              <a:rPr lang="zh-CN" altLang="zh-CN" sz="1400" dirty="0"/>
              <a:t>　　深度龄化，我们该怎样成为他们的温暖之手？</a:t>
            </a:r>
            <a:endParaRPr lang="zh-CN" altLang="zh-CN" sz="1400" dirty="0"/>
          </a:p>
          <a:p>
            <a:r>
              <a:rPr lang="zh-CN" altLang="zh-CN" sz="1400" dirty="0"/>
              <a:t>　　老龄化成基本国情，如何从万亿蓝海“分得一杯羹”？</a:t>
            </a:r>
            <a:endParaRPr lang="zh-CN" altLang="zh-CN" sz="1400" dirty="0"/>
          </a:p>
          <a:p>
            <a:r>
              <a:rPr lang="zh-CN" altLang="zh-CN" sz="1400" dirty="0"/>
              <a:t>　　应对老龄化挑战，中国手里有哪些“牌”？</a:t>
            </a:r>
            <a:endParaRPr lang="zh-CN" altLang="zh-CN" sz="1400" dirty="0"/>
          </a:p>
          <a:p>
            <a:r>
              <a:rPr lang="zh-CN" altLang="zh-CN" sz="1400" dirty="0"/>
              <a:t>　　基于我国养老模式分析我国养老产业面临的问题</a:t>
            </a:r>
            <a:endParaRPr lang="zh-CN" altLang="zh-CN" sz="1400" dirty="0"/>
          </a:p>
          <a:p>
            <a:r>
              <a:rPr lang="zh-CN" altLang="zh-CN" sz="1400" dirty="0"/>
              <a:t>　　13万亿养老市场如何布局？这些险企高管金句迭出</a:t>
            </a:r>
            <a:endParaRPr lang="zh-CN" altLang="zh-CN" sz="1400" dirty="0"/>
          </a:p>
          <a:p>
            <a:r>
              <a:rPr lang="zh-CN" altLang="zh-CN" sz="1400" dirty="0"/>
              <a:t>　　新华保险实现养老服务产业布局闭环</a:t>
            </a:r>
            <a:endParaRPr lang="zh-CN" altLang="zh-CN" sz="1400" dirty="0"/>
          </a:p>
          <a:p>
            <a:r>
              <a:rPr lang="zh-CN" altLang="zh-CN" sz="1400" dirty="0"/>
              <a:t>　　中国康养：以高质量党建引领健康养老改革发展</a:t>
            </a:r>
            <a:endParaRPr lang="zh-CN" altLang="zh-CN" sz="1400" dirty="0"/>
          </a:p>
          <a:p>
            <a:r>
              <a:rPr lang="zh-CN" altLang="zh-CN" sz="1400" dirty="0"/>
              <a:t>　　还在担心你爸妈被骗？5000万老年人的蓝马甲来了</a:t>
            </a:r>
            <a:endParaRPr lang="zh-CN" altLang="zh-CN" sz="1400" dirty="0"/>
          </a:p>
          <a:p>
            <a:r>
              <a:rPr lang="zh-CN" altLang="zh-CN" sz="1400" dirty="0"/>
              <a:t>　　新华保险李全：长期持有的养老社区资产应有税收优惠</a:t>
            </a:r>
            <a:endParaRPr lang="zh-CN" altLang="zh-CN" sz="1400" dirty="0"/>
          </a:p>
          <a:p>
            <a:r>
              <a:rPr lang="zh-CN" altLang="zh-CN" sz="1400" dirty="0"/>
              <a:t>　　老龄化有望催生“网约护士”新蓝海</a:t>
            </a:r>
            <a:endParaRPr lang="zh-CN" altLang="zh-CN" sz="1400" dirty="0"/>
          </a:p>
          <a:p>
            <a:r>
              <a:rPr lang="zh-CN" altLang="zh-CN" sz="1400" dirty="0"/>
              <a:t>　　多城劳动人口流出：老龄化加速，房地产率先"退潮"</a:t>
            </a:r>
            <a:endParaRPr lang="zh-CN" altLang="zh-CN" sz="1400" dirty="0"/>
          </a:p>
          <a:p>
            <a:r>
              <a:rPr lang="zh-CN" altLang="zh-CN" sz="1400" dirty="0"/>
              <a:t>　　打造现代养老公共服务新引擎</a:t>
            </a:r>
            <a:endParaRPr lang="zh-CN" altLang="zh-CN" sz="1400" dirty="0"/>
          </a:p>
          <a:p>
            <a:r>
              <a:rPr lang="zh-CN" altLang="zh-CN" sz="1400" dirty="0"/>
              <a:t>　　农村老龄化下的养老难题可有破解之道</a:t>
            </a:r>
            <a:endParaRPr lang="zh-CN" altLang="zh-CN" sz="1400" dirty="0"/>
          </a:p>
          <a:p>
            <a:r>
              <a:rPr lang="zh-CN" altLang="zh-CN" sz="1400" dirty="0"/>
              <a:t>　　“职工医保”失能老人住定点养老院最高月省2700元</a:t>
            </a:r>
            <a:endParaRPr lang="zh-CN" altLang="zh-CN" sz="1400" dirty="0"/>
          </a:p>
          <a:p>
            <a:r>
              <a:rPr lang="zh-CN" altLang="zh-CN" sz="1400" dirty="0"/>
              <a:t>　　百度和清华联合发布养老报告：AI技术与智能硬件融合可提高生活质量</a:t>
            </a:r>
            <a:endParaRPr lang="zh-CN" altLang="zh-CN" sz="1400" dirty="0"/>
          </a:p>
          <a:p>
            <a:r>
              <a:rPr lang="zh-CN" altLang="zh-CN" sz="1400" dirty="0"/>
              <a:t>　　人民大学老龄政策与理论研究基地揭牌，老年学专业纳入本科体系</a:t>
            </a:r>
            <a:endParaRPr lang="zh-CN" altLang="zh-CN" sz="1400" dirty="0"/>
          </a:p>
          <a:p>
            <a:r>
              <a:rPr lang="zh-CN" altLang="zh-CN" sz="1400" dirty="0"/>
              <a:t>　　抖音招募老年用户代表，举办线下适老化功能沟通会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55860"/>
          </a:xfrm>
          <a:prstGeom prst="rect">
            <a:avLst/>
          </a:prstGeom>
          <a:ln>
            <a:noFill/>
          </a:ln>
        </p:spPr>
        <p:txBody>
          <a:bodyPr wrap="square">
            <a:spAutoFit/>
          </a:bodyPr>
          <a:lstStyle/>
          <a:p>
            <a:r>
              <a:rPr lang="zh-CN" altLang="en-US" sz="1400" dirty="0" smtClean="0"/>
              <a:t>　　2021人民健康社区中老年健康促进系列活动走进成都</a:t>
            </a:r>
            <a:endParaRPr lang="zh-CN" altLang="en-US" sz="1400" dirty="0" smtClean="0"/>
          </a:p>
          <a:p>
            <a:r>
              <a:rPr lang="zh-CN" altLang="zh-CN" sz="1400" dirty="0"/>
              <a:t>　　银发无忧入选新华社民族品牌工程</a:t>
            </a:r>
            <a:endParaRPr lang="zh-CN" altLang="zh-CN" sz="1400" dirty="0"/>
          </a:p>
          <a:p>
            <a:r>
              <a:rPr lang="zh-CN" altLang="zh-CN" sz="1400" dirty="0"/>
              <a:t>　　人民日报：帮助老年人远离电信网络诈骗，形成合力织密“防护网”</a:t>
            </a:r>
            <a:endParaRPr lang="zh-CN" altLang="zh-CN" sz="1400" dirty="0"/>
          </a:p>
          <a:p>
            <a:r>
              <a:rPr lang="zh-CN" altLang="zh-CN" sz="1400" dirty="0"/>
              <a:t>　　老龄化成我国基本国情，专家：“低水平广覆盖”不是公平</a:t>
            </a:r>
            <a:endParaRPr lang="zh-CN" altLang="zh-CN" sz="1400" dirty="0"/>
          </a:p>
          <a:p>
            <a:r>
              <a:rPr lang="zh-CN" altLang="zh-CN" sz="1400" dirty="0"/>
              <a:t>　　在凝聚新动能中培育养老新业态</a:t>
            </a:r>
            <a:endParaRPr lang="zh-CN" altLang="zh-CN" sz="1400" dirty="0"/>
          </a:p>
          <a:p>
            <a:r>
              <a:rPr lang="zh-CN" altLang="zh-CN" sz="1400" dirty="0"/>
              <a:t>　　试点一键叫车进社区，上海着力解决老年人打车难</a:t>
            </a:r>
            <a:endParaRPr lang="zh-CN" altLang="zh-CN" sz="1400" dirty="0"/>
          </a:p>
          <a:p>
            <a:r>
              <a:rPr lang="zh-CN" altLang="zh-CN" sz="1400" dirty="0"/>
              <a:t>　　第七次人口普查结果显示，陕西老龄化程度进一步加深，专家解读“银发浪潮”中的机遇与挑战</a:t>
            </a:r>
            <a:endParaRPr lang="zh-CN" altLang="zh-CN" sz="1400" dirty="0"/>
          </a:p>
          <a:p>
            <a:r>
              <a:rPr lang="zh-CN" altLang="zh-CN" sz="1400" dirty="0"/>
              <a:t>　　“十四五”时期完善农村养老服务体系的挑战与任务</a:t>
            </a:r>
            <a:endParaRPr lang="zh-CN" altLang="zh-CN" sz="1400" dirty="0"/>
          </a:p>
          <a:p>
            <a:r>
              <a:rPr lang="zh-CN" altLang="zh-CN" sz="1400" dirty="0"/>
              <a:t>　　《社区智慧健康养老服务研究报告》发布，探索智慧化养老服务</a:t>
            </a:r>
            <a:endParaRPr lang="zh-CN" altLang="zh-CN" sz="1400" dirty="0"/>
          </a:p>
          <a:p>
            <a:r>
              <a:rPr lang="zh-CN" altLang="zh-CN" sz="1400" dirty="0"/>
              <a:t>　　中国人民大学中国老龄协会老龄科研基地揭牌</a:t>
            </a:r>
            <a:endParaRPr lang="zh-CN" altLang="zh-CN" sz="1400" dirty="0"/>
          </a:p>
          <a:p>
            <a:r>
              <a:rPr lang="zh-CN" altLang="zh-CN" sz="1400" dirty="0"/>
              <a:t>　　养老机构入住门槛太高，如何让养老社区更加普惠？专家：引入REITs机制</a:t>
            </a:r>
            <a:endParaRPr lang="zh-CN" altLang="zh-CN" sz="1400" dirty="0"/>
          </a:p>
          <a:p>
            <a:r>
              <a:rPr lang="zh-CN" altLang="zh-CN" sz="1400" dirty="0"/>
              <a:t>　　老年人口比重进一步提升，互联网适老化改造道阻且长</a:t>
            </a:r>
            <a:endParaRPr lang="zh-CN" altLang="zh-CN" sz="1400" dirty="0"/>
          </a:p>
          <a:p>
            <a:r>
              <a:rPr lang="zh-CN" altLang="zh-CN" sz="1400" dirty="0"/>
              <a:t>　　雷晓燕：我国老龄化的突出特征与人口政策建议</a:t>
            </a:r>
            <a:endParaRPr lang="zh-CN" altLang="zh-CN" sz="1400" dirty="0"/>
          </a:p>
          <a:p>
            <a:r>
              <a:rPr lang="zh-CN" altLang="zh-CN" sz="1400" dirty="0"/>
              <a:t>　　激发制造业新活力与人口老龄化趋势“共舞”</a:t>
            </a:r>
            <a:endParaRPr lang="zh-CN" altLang="zh-CN" sz="1400" dirty="0"/>
          </a:p>
          <a:p>
            <a:r>
              <a:rPr lang="zh-CN" altLang="zh-CN" sz="1400" dirty="0"/>
              <a:t>　　全国智慧助老公益行动在京启动，扎根社区开展助老服务</a:t>
            </a:r>
            <a:endParaRPr lang="zh-CN" altLang="zh-CN" sz="1400" dirty="0"/>
          </a:p>
          <a:p>
            <a:r>
              <a:rPr lang="zh-CN" altLang="zh-CN" sz="1400" dirty="0"/>
              <a:t>　　中日两国签署医养照护领域合作备忘录，携手应对老龄化挑战</a:t>
            </a:r>
            <a:endParaRPr lang="zh-CN" altLang="zh-CN" sz="1400" dirty="0"/>
          </a:p>
          <a:p>
            <a:r>
              <a:rPr lang="zh-CN" altLang="zh-CN" sz="1400" dirty="0"/>
              <a:t>　　社科康养蓝皮书：每年超5000亿元康养产品供给仅能满足16%老年人需求</a:t>
            </a:r>
            <a:endParaRPr lang="zh-CN" altLang="zh-CN" sz="1400" dirty="0"/>
          </a:p>
          <a:p>
            <a:r>
              <a:rPr lang="zh-CN" altLang="zh-CN" sz="1400" dirty="0"/>
              <a:t>　　劝不住的老人：非要把压箱底都给“养老骗局”</a:t>
            </a:r>
            <a:endParaRPr lang="zh-CN" altLang="zh-CN" sz="1400" dirty="0"/>
          </a:p>
          <a:p>
            <a:r>
              <a:rPr lang="zh-CN" altLang="zh-CN" sz="1400" dirty="0"/>
              <a:t>　　中国2.5亿老年人的养老困境：60岁老人照顾着90岁父母</a:t>
            </a:r>
            <a:endParaRPr lang="zh-CN" altLang="zh-CN" sz="1400" dirty="0"/>
          </a:p>
          <a:p>
            <a:r>
              <a:rPr lang="zh-CN" altLang="zh-CN" sz="1400" dirty="0"/>
              <a:t>　　我国60岁及以上人口数量达2.6亿，如何应对加速的老龄化？</a:t>
            </a:r>
            <a:endParaRPr lang="zh-CN" altLang="zh-CN" sz="1400" dirty="0"/>
          </a:p>
          <a:p>
            <a:r>
              <a:rPr lang="zh-CN" altLang="zh-CN" sz="1400" dirty="0"/>
              <a:t>　　适老化改造，部分APP仅首页为“关怀模式”</a:t>
            </a:r>
            <a:endParaRPr lang="zh-CN" altLang="zh-CN" sz="1400" dirty="0"/>
          </a:p>
          <a:p>
            <a:r>
              <a:rPr lang="zh-CN" altLang="zh-CN" sz="1400" dirty="0"/>
              <a:t>　　数字化模式全面赋能，“智能+养老”破题养老痛点</a:t>
            </a:r>
            <a:endParaRPr lang="zh-CN" altLang="zh-CN" sz="1400" dirty="0"/>
          </a:p>
          <a:p>
            <a:r>
              <a:rPr lang="zh-CN" altLang="zh-CN" sz="1400" dirty="0"/>
              <a:t>　　中国互联网协会发布《适老化及无障碍倡议书》</a:t>
            </a:r>
            <a:endParaRPr lang="zh-CN" altLang="zh-CN" sz="1400" dirty="0"/>
          </a:p>
          <a:p>
            <a:r>
              <a:rPr lang="zh-CN" altLang="zh-CN" sz="1400" dirty="0"/>
              <a:t>　　孙春兰在山东调研时强调，加强离退休和伤病残军人服务保障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624695"/>
          </a:xfrm>
          <a:prstGeom prst="rect">
            <a:avLst/>
          </a:prstGeom>
          <a:ln>
            <a:noFill/>
          </a:ln>
        </p:spPr>
        <p:txBody>
          <a:bodyPr wrap="square">
            <a:spAutoFit/>
          </a:bodyPr>
          <a:lstStyle/>
          <a:p>
            <a:r>
              <a:rPr lang="zh-CN" altLang="en-US" sz="1400" dirty="0" smtClean="0"/>
              <a:t>　　超大城市养老服务的北京实践</a:t>
            </a:r>
            <a:endParaRPr lang="zh-CN" altLang="en-US" sz="1400" dirty="0" smtClean="0"/>
          </a:p>
          <a:p>
            <a:r>
              <a:rPr lang="zh-CN" altLang="zh-CN" sz="1400" dirty="0"/>
              <a:t>　　首都将建设基于街道的一体化养老服务体系，专家们这样支招</a:t>
            </a:r>
            <a:endParaRPr lang="zh-CN" altLang="zh-CN" sz="1400" dirty="0"/>
          </a:p>
          <a:p>
            <a:r>
              <a:rPr lang="zh-CN" altLang="zh-CN" sz="1400" dirty="0"/>
              <a:t>　　保险公司抢滩养老社区：投资47个项目，床位数超8.4万个</a:t>
            </a:r>
            <a:endParaRPr lang="zh-CN" altLang="zh-CN" sz="1400" dirty="0"/>
          </a:p>
          <a:p>
            <a:r>
              <a:rPr lang="zh-CN" altLang="zh-CN" sz="1400" dirty="0"/>
              <a:t>　　人口老龄化加速发展，这些老年健康服务新模式值得期待</a:t>
            </a:r>
            <a:endParaRPr lang="zh-CN" altLang="zh-CN" sz="1400" dirty="0"/>
          </a:p>
          <a:p>
            <a:r>
              <a:rPr lang="zh-CN" altLang="zh-CN" sz="1400" dirty="0"/>
              <a:t>　　专家：我国养老社会服务不足，可通过养老信托撬动社会力量</a:t>
            </a:r>
            <a:endParaRPr lang="zh-CN" altLang="zh-CN" sz="1400" dirty="0"/>
          </a:p>
          <a:p>
            <a:r>
              <a:rPr lang="zh-CN" altLang="zh-CN" sz="1400" dirty="0"/>
              <a:t>　　人口老龄化加剧，适老家居产品的春天要来了吗？</a:t>
            </a:r>
            <a:endParaRPr lang="zh-CN" altLang="zh-CN" sz="1400" dirty="0"/>
          </a:p>
          <a:p>
            <a:r>
              <a:rPr lang="zh-CN" altLang="zh-CN" sz="1400" dirty="0"/>
              <a:t>　　周贇：以金融市场高质量双向开放应对我国的人口老龄化问题</a:t>
            </a:r>
            <a:endParaRPr lang="zh-CN" altLang="zh-CN" sz="1400" dirty="0"/>
          </a:p>
          <a:p>
            <a:r>
              <a:rPr lang="zh-CN" altLang="zh-CN" sz="1400" dirty="0"/>
              <a:t>　　初步实现从保障特困老人向全体老人提供养老服务的转型</a:t>
            </a:r>
            <a:endParaRPr lang="zh-CN" altLang="zh-CN" sz="1400" dirty="0"/>
          </a:p>
          <a:p>
            <a:r>
              <a:rPr lang="zh-CN" altLang="zh-CN" sz="1400" dirty="0"/>
              <a:t>　　当我们谈论养老，我们究竟在谈论什么？</a:t>
            </a:r>
            <a:endParaRPr lang="zh-CN" altLang="zh-CN" sz="1400" dirty="0"/>
          </a:p>
          <a:p>
            <a:r>
              <a:rPr lang="zh-CN" altLang="zh-CN" sz="1400" dirty="0"/>
              <a:t>　　“老龄化社会治理改革与创新”研讨会在中国人民大学隆重召开</a:t>
            </a:r>
            <a:endParaRPr lang="zh-CN" altLang="zh-CN" sz="1400" dirty="0"/>
          </a:p>
          <a:p>
            <a:r>
              <a:rPr lang="zh-CN" altLang="zh-CN" sz="1400" dirty="0"/>
              <a:t>　　百余家房企“抢先”布局，养老+地产成为香饽饽，商机或达13万亿</a:t>
            </a:r>
            <a:endParaRPr lang="zh-CN" altLang="zh-CN" sz="1400" dirty="0"/>
          </a:p>
          <a:p>
            <a:r>
              <a:rPr lang="zh-CN" altLang="zh-CN" sz="1400" dirty="0"/>
              <a:t>　　数字人民币在上海社区食堂落地应用，上海老年人口最多的区正让养老变得更智慧</a:t>
            </a:r>
            <a:endParaRPr lang="zh-CN" altLang="zh-CN" sz="1400" dirty="0"/>
          </a:p>
          <a:p>
            <a:r>
              <a:rPr lang="zh-CN" altLang="zh-CN" sz="1400" dirty="0"/>
              <a:t>　　开发养老地产是房地产企业转型的必然选择</a:t>
            </a:r>
            <a:endParaRPr lang="zh-CN" altLang="zh-CN" sz="1400" dirty="0"/>
          </a:p>
          <a:p>
            <a:r>
              <a:rPr lang="zh-CN" altLang="zh-CN" sz="1400" dirty="0"/>
              <a:t>　　为灵活就业人员撑起制度保护伞，人社部正在制定参加养老保险兜底措施</a:t>
            </a:r>
            <a:endParaRPr lang="zh-CN" altLang="zh-CN" sz="1400" dirty="0"/>
          </a:p>
          <a:p>
            <a:r>
              <a:rPr lang="zh-CN" altLang="zh-CN" sz="1400" dirty="0"/>
              <a:t>　　如何堵住公证程序漏洞，打击“以房养老”骗局？中国司法部回应</a:t>
            </a:r>
            <a:endParaRPr lang="zh-CN" altLang="zh-CN" sz="1400" dirty="0"/>
          </a:p>
          <a:p>
            <a:r>
              <a:rPr lang="zh-CN" altLang="zh-CN" sz="1400" dirty="0"/>
              <a:t>　　多位北京市民称“小区老年餐厅关闭”，何时重开？记者探访</a:t>
            </a:r>
            <a:endParaRPr lang="zh-CN" altLang="zh-CN" sz="1400" dirty="0"/>
          </a:p>
          <a:p>
            <a:r>
              <a:rPr lang="zh-CN" altLang="zh-CN" sz="1400" dirty="0"/>
              <a:t>　　当代年轻人的“养老焦虑”是什么？</a:t>
            </a:r>
            <a:endParaRPr lang="zh-CN" altLang="zh-CN" sz="1400" dirty="0"/>
          </a:p>
          <a:p>
            <a:r>
              <a:rPr lang="zh-CN" altLang="zh-CN" sz="1400" dirty="0"/>
              <a:t>　　除西藏外，我国30个省份均进入老龄化社会</a:t>
            </a:r>
            <a:endParaRPr lang="zh-CN" altLang="zh-CN" sz="1400" dirty="0"/>
          </a:p>
          <a:p>
            <a:r>
              <a:rPr lang="zh-CN" altLang="zh-CN" sz="1400" dirty="0"/>
              <a:t>　　新时代高质量发展的人口机遇和挑战</a:t>
            </a:r>
            <a:endParaRPr lang="zh-CN" altLang="zh-CN" sz="1400" dirty="0"/>
          </a:p>
          <a:p>
            <a:r>
              <a:rPr lang="zh-CN" altLang="zh-CN" sz="1400" dirty="0"/>
              <a:t>　　第七次人口普查结果出炉，“万亿”养老蓝海谁能突围？</a:t>
            </a:r>
            <a:endParaRPr lang="zh-CN" altLang="zh-CN" sz="1400" dirty="0"/>
          </a:p>
          <a:p>
            <a:r>
              <a:rPr lang="zh-CN" altLang="zh-CN" sz="1400" dirty="0"/>
              <a:t>　　第七次全国人口普查结果公布!</a:t>
            </a:r>
            <a:endParaRPr lang="zh-CN" altLang="zh-CN" sz="1400" dirty="0"/>
          </a:p>
          <a:p>
            <a:r>
              <a:rPr lang="zh-CN" altLang="zh-CN" sz="1400" dirty="0"/>
              <a:t>　　互联网到处是老年人：立足微信、抢占抖音、闯入B站　　</a:t>
            </a:r>
            <a:endParaRPr lang="zh-CN" altLang="zh-CN" sz="1400" dirty="0" smtClean="0"/>
          </a:p>
          <a:p>
            <a:r>
              <a:rPr lang="en-US" altLang="zh-CN" sz="1400" dirty="0" smtClean="0"/>
              <a:t>　　BOSS直聘：养老产业相关岗位数量同比增长50%</a:t>
            </a:r>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754380"/>
            <a:ext cx="9158747" cy="10702290"/>
          </a:xfrm>
          <a:prstGeom prst="rect">
            <a:avLst/>
          </a:prstGeom>
          <a:ln>
            <a:noFill/>
          </a:ln>
        </p:spPr>
        <p:txBody>
          <a:bodyPr wrap="square">
            <a:spAutoFit/>
          </a:bodyPr>
          <a:lstStyle/>
          <a:p>
            <a:pPr algn="ctr"/>
            <a:r>
              <a:rPr lang="zh-CN" altLang="en-US" sz="1600" b="1" dirty="0" smtClean="0"/>
              <a:t>中共中央政治局召开会议听取“十四五”时期积极应对人口老龄化重大政策举措汇报 审议《关于优化生育政策促进人口长期均衡发展的决定》</a:t>
            </a:r>
            <a:endParaRPr lang="zh-CN" altLang="en-US" sz="1600" b="1" dirty="0" smtClean="0"/>
          </a:p>
          <a:p>
            <a:pPr algn="ctr"/>
            <a:endParaRPr lang="zh-CN" altLang="en-US" sz="1600" b="1" dirty="0" smtClean="0"/>
          </a:p>
          <a:p>
            <a:r>
              <a:rPr lang="zh-CN" altLang="zh-CN" sz="1400" dirty="0"/>
              <a:t>　　中共中央政治局5月31日召开会议，听取“十四五”时期积极应对人口老龄化重大政策举措汇报，审议《关于优化生育政策促进人口长期均衡发展的决定》。中共中央总书记习近平主持会议。</a:t>
            </a:r>
            <a:endParaRPr lang="zh-CN" altLang="zh-CN" sz="1400" dirty="0"/>
          </a:p>
          <a:p>
            <a:r>
              <a:rPr lang="zh-CN" altLang="zh-CN" sz="1400" dirty="0"/>
              <a:t>　　会议指出，积极应对人口老龄化，事关国家发展和民生福祉，是实现经济高质量发展、维护国家安全和社会稳定的重要举措。党的十八大以来，各地区各部门认真贯彻落实党中央关于积极应对人口老龄化的决策部署，加快健全社会保障体系和养老服务体系，各项工作取得明显成效。</a:t>
            </a:r>
            <a:endParaRPr lang="zh-CN" altLang="zh-CN" sz="1400" dirty="0"/>
          </a:p>
          <a:p>
            <a:r>
              <a:rPr lang="zh-CN" altLang="zh-CN" sz="1400" dirty="0">
                <a:solidFill>
                  <a:schemeClr val="accent1">
                    <a:lumMod val="75000"/>
                  </a:schemeClr>
                </a:solidFill>
              </a:rPr>
              <a:t>　　http://cnsf99.com/Detail/index.html?id=454&amp;aid=92691</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pPr algn="ctr">
              <a:buClrTx/>
              <a:buSzTx/>
              <a:buFontTx/>
            </a:pPr>
            <a:r>
              <a:rPr lang="zh-CN" altLang="en-US" sz="1600" b="1" dirty="0" smtClean="0"/>
              <a:t>　　国务院办公厅关于对2020年落实有关重大政策措施真抓实干成效明显地方予以督查激励的通报</a:t>
            </a:r>
            <a:endParaRPr lang="zh-CN" altLang="en-US" sz="1600" b="1" dirty="0" smtClean="0"/>
          </a:p>
          <a:p>
            <a:pPr algn="ctr">
              <a:buClrTx/>
              <a:buSzTx/>
              <a:buFontTx/>
            </a:pPr>
            <a:endParaRPr lang="zh-CN" altLang="en-US" sz="1600" b="1" dirty="0" smtClean="0"/>
          </a:p>
          <a:p>
            <a:pPr algn="ctr"/>
            <a:r>
              <a:rPr lang="zh-CN" altLang="zh-CN" sz="1400" dirty="0"/>
              <a:t>国办发〔2021〕17号</a:t>
            </a:r>
            <a:endParaRPr lang="zh-CN" altLang="zh-CN" sz="1400" dirty="0"/>
          </a:p>
          <a:p>
            <a:r>
              <a:rPr lang="zh-CN" altLang="zh-CN" sz="1400" dirty="0"/>
              <a:t>　　为进一步推动党中央、国务院重大决策部署贯彻落实，充分激发和调动各地担当作为、干事创业的积极性、主动性和创造性，经国务院同意，对2020年落实稳就业保民生、打好三大攻坚战、深化“放管服”改革优化营商环境、推动创新驱动发展、实施乡村振兴战略等有关重大政策措施真抓实干、取得明显成效的216个地方予以督查激励，相应采取30项奖励支持措施。希望受到督查激励的地方充分发挥模范表率作用，再接再厉，取得新的更大成绩。</a:t>
            </a:r>
            <a:endParaRPr lang="zh-CN" altLang="zh-CN" sz="1400" dirty="0"/>
          </a:p>
          <a:p>
            <a:pPr algn="l">
              <a:buClrTx/>
              <a:buSzTx/>
              <a:buFontTx/>
            </a:pPr>
            <a:r>
              <a:rPr lang="zh-CN" altLang="zh-CN" sz="1400" dirty="0">
                <a:solidFill>
                  <a:schemeClr val="accent1">
                    <a:lumMod val="75000"/>
                  </a:schemeClr>
                </a:solidFill>
              </a:rPr>
              <a:t>　　http://cnsf99.com/Detail/index.html?id=459&amp;aid=91822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中国银保监会办公厅关于开展专属商业养老保险试点的通知</a:t>
            </a:r>
            <a:endParaRPr lang="zh-CN" altLang="en-US" sz="1600" b="1" dirty="0" smtClean="0"/>
          </a:p>
          <a:p>
            <a:pPr algn="ctr">
              <a:buClrTx/>
              <a:buSzTx/>
              <a:buFontTx/>
            </a:pPr>
            <a:endParaRPr lang="zh-CN" altLang="en-US" sz="1600" b="1" dirty="0" smtClean="0"/>
          </a:p>
          <a:p>
            <a:pPr algn="ctr"/>
            <a:r>
              <a:rPr lang="zh-CN" altLang="zh-CN" sz="1400" dirty="0"/>
              <a:t>银保监办发〔2021〕57号</a:t>
            </a:r>
            <a:endParaRPr lang="zh-CN" altLang="zh-CN" sz="1400" dirty="0"/>
          </a:p>
          <a:p>
            <a:r>
              <a:rPr lang="zh-CN" altLang="zh-CN" sz="1400" dirty="0"/>
              <a:t>　　自2021年6月1日起，在浙江省（含宁波市）和重庆市开展专属商业养老保险试点。试点期限暂定一年。</a:t>
            </a:r>
            <a:endParaRPr lang="zh-CN" altLang="zh-CN" sz="1400" dirty="0"/>
          </a:p>
          <a:p>
            <a:r>
              <a:rPr lang="zh-CN" altLang="zh-CN" sz="1400" dirty="0"/>
              <a:t>　　参与试点的保险公司包括：中国人民人寿保险股份有限公司、中国人寿保险股份有限公司、太平人寿保险有限公司、中国太平洋人寿保险股份有限公司、泰康人寿保险有限责任公司、新华人寿保险股份有限公司。</a:t>
            </a:r>
            <a:endParaRPr lang="zh-CN" altLang="zh-CN" sz="1400" dirty="0"/>
          </a:p>
          <a:p>
            <a:pPr algn="l">
              <a:buClrTx/>
              <a:buSzTx/>
              <a:buFontTx/>
            </a:pPr>
            <a:r>
              <a:rPr lang="zh-CN" altLang="zh-CN" sz="1400" dirty="0">
                <a:solidFill>
                  <a:schemeClr val="accent1">
                    <a:lumMod val="75000"/>
                  </a:schemeClr>
                </a:solidFill>
              </a:rPr>
              <a:t>　　http://cnsf99.com/Detail/index.html?id=459&amp;aid=92057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民政部人力资源社会保障部关于举办全国养老护理职业技能大赛的通知</a:t>
            </a:r>
            <a:endParaRPr lang="zh-CN" altLang="en-US" sz="1600" b="1" dirty="0" smtClean="0"/>
          </a:p>
          <a:p>
            <a:pPr algn="ctr">
              <a:buClrTx/>
              <a:buSzTx/>
              <a:buFontTx/>
            </a:pPr>
            <a:endParaRPr lang="zh-CN" altLang="en-US" sz="1600" b="1" dirty="0" smtClean="0"/>
          </a:p>
          <a:p>
            <a:pPr algn="ctr"/>
            <a:r>
              <a:rPr lang="zh-CN" altLang="zh-CN" sz="1400" dirty="0"/>
              <a:t>民函〔2021〕40号</a:t>
            </a:r>
            <a:endParaRPr lang="zh-CN" altLang="zh-CN" sz="1400" dirty="0"/>
          </a:p>
          <a:p>
            <a:r>
              <a:rPr lang="zh-CN" altLang="zh-CN" sz="1400" dirty="0"/>
              <a:t>　　为深入学习贯彻习近平总书记关于养老服务的重要指示精神，落实党的十九届五中全会关于实施积极应对人口老龄化国家战略的重大部署，加强养老服务人才队伍建设，推动养老服务高质量发展，根据《人力资源社会保障部关于组织开展2021年全国行业职业技能竞赛的通知》（人社部函〔2021〕37号）要求，民政部、人力资源社会保障部决定联合举办全国养老护理职业技能大赛（以下简称大赛）。现就有关事项通知如下：</a:t>
            </a:r>
            <a:endParaRPr lang="zh-CN" altLang="zh-CN" sz="1400" dirty="0"/>
          </a:p>
          <a:p>
            <a:pPr algn="l">
              <a:buClrTx/>
              <a:buSzTx/>
              <a:buFontTx/>
            </a:pPr>
            <a:r>
              <a:rPr lang="zh-CN" altLang="zh-CN" sz="1400" dirty="0">
                <a:solidFill>
                  <a:schemeClr val="accent1">
                    <a:lumMod val="75000"/>
                  </a:schemeClr>
                </a:solidFill>
              </a:rPr>
              <a:t>　　http://cnsf99.com/Detail/index.html?id=459&amp;aid=92360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民政部养老服务司负责同志就举办全国养老护理职业技能大赛有关问题答记者问</a:t>
            </a:r>
            <a:endParaRPr lang="zh-CN" altLang="en-US" sz="1600" b="1" dirty="0" smtClean="0"/>
          </a:p>
          <a:p>
            <a:pPr algn="ctr">
              <a:buClrTx/>
              <a:buSzTx/>
              <a:buFontTx/>
            </a:pPr>
            <a:endParaRPr lang="zh-CN" altLang="en-US" sz="1600" b="1" dirty="0" smtClean="0"/>
          </a:p>
          <a:p>
            <a:r>
              <a:rPr lang="zh-CN" altLang="zh-CN" sz="1400" dirty="0"/>
              <a:t>　　近日，民政部、人力资源社会保障部印发《关于举办全国养老护理职业技能大赛的通知》（民函〔2021〕40号）。民政部养老服务司负责同志就举办全国养老护理职业技能大赛有关问题回答了记者提问。</a:t>
            </a:r>
            <a:endParaRPr lang="zh-CN" altLang="zh-CN" sz="1400" dirty="0"/>
          </a:p>
          <a:p>
            <a:pPr algn="l">
              <a:buClrTx/>
              <a:buSzTx/>
              <a:buFontTx/>
            </a:pPr>
            <a:r>
              <a:rPr lang="zh-CN" altLang="zh-CN" sz="1400" dirty="0">
                <a:solidFill>
                  <a:schemeClr val="accent1">
                    <a:lumMod val="75000"/>
                  </a:schemeClr>
                </a:solidFill>
              </a:rPr>
              <a:t>　　http://cnsf99.com/Detail/index.html?id=608&amp;aid=92361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国家发展改革委关于“十四五”时期深化价格机制改</a:t>
            </a:r>
            <a:r>
              <a:rPr lang="zh-CN" altLang="en-US" sz="1600" b="1" dirty="0" smtClean="0"/>
              <a:t>革行动方案的通知</a:t>
            </a:r>
            <a:endParaRPr lang="zh-CN" altLang="en-US" sz="1600" b="1" dirty="0" smtClean="0"/>
          </a:p>
          <a:p>
            <a:pPr algn="ctr">
              <a:buClrTx/>
              <a:buSzTx/>
              <a:buFontTx/>
            </a:pPr>
            <a:endParaRPr lang="zh-CN" altLang="en-US" sz="1600" b="1" dirty="0" smtClean="0"/>
          </a:p>
          <a:p>
            <a:pPr algn="ctr"/>
            <a:r>
              <a:rPr lang="zh-CN" altLang="zh-CN" sz="1400" dirty="0"/>
              <a:t>发改价格〔2021〕689号</a:t>
            </a:r>
            <a:endParaRPr lang="zh-CN" altLang="zh-CN" sz="1400" dirty="0"/>
          </a:p>
          <a:p>
            <a:r>
              <a:rPr lang="zh-CN" altLang="zh-CN" sz="1400" dirty="0"/>
              <a:t>　　到2025年，竞争性领域和环节价格主要由市场决定，网络型自然垄断环节科学定价机制全面确立，能源资源价格形成机制进一步完善，重要民生商品价格调控机制更加健全，公共服务价格政策基本完善，适应高质量发展要求的价格政策体系基本建立。</a:t>
            </a:r>
            <a:endParaRPr lang="zh-CN" altLang="zh-CN" sz="1400" dirty="0"/>
          </a:p>
          <a:p>
            <a:pPr algn="l">
              <a:buClrTx/>
              <a:buSzTx/>
              <a:buFontTx/>
            </a:pPr>
            <a:r>
              <a:rPr lang="zh-CN" altLang="zh-CN" sz="1400" dirty="0">
                <a:solidFill>
                  <a:schemeClr val="accent1">
                    <a:lumMod val="75000"/>
                  </a:schemeClr>
                </a:solidFill>
              </a:rPr>
              <a:t>　　http://cnsf99.com/Detail/index.html?id=459&amp;aid=92469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商务部等12部门关于推进城市一刻钟便民生活圈建设的意见 </a:t>
            </a:r>
            <a:endParaRPr lang="zh-CN" altLang="en-US" sz="1600" b="1" dirty="0" smtClean="0"/>
          </a:p>
          <a:p>
            <a:pPr algn="ctr">
              <a:buClrTx/>
              <a:buSzTx/>
              <a:buFontTx/>
            </a:pPr>
            <a:endParaRPr lang="zh-CN" altLang="en-US" sz="1600" b="1" dirty="0" smtClean="0"/>
          </a:p>
          <a:p>
            <a:pPr algn="ctr"/>
            <a:r>
              <a:rPr lang="zh-CN" altLang="zh-CN" sz="1400" dirty="0"/>
              <a:t>商流通函2021年第176号</a:t>
            </a:r>
            <a:endParaRPr lang="zh-CN" altLang="zh-CN" sz="1400" dirty="0"/>
          </a:p>
          <a:p>
            <a:r>
              <a:rPr lang="zh-CN" altLang="zh-CN" sz="1400" dirty="0"/>
              <a:t>　　一刻钟便民生活圈（以下简称便民生活圈），是以社区居民为服务对象，服务半径为步行15分钟左右的范围内，以满足居民日常生活基本消费和品质消费等为目标，以多业态集聚形成的社区商圈。近年来，各地便民生活圈快速发展，但也存在商业网点布局不均、设施老旧、新业态新技术新模式发展不平衡不充分等问题，亟待加以解决。为深入贯彻党的十九届五中全会和中央经济工作会议精神，坚定实施扩大内需战略，畅通国民经济循环，满足人民日益增长的美好生活需要，现就推进城市一刻钟便民生活圈建设工作提出如下意见。</a:t>
            </a:r>
            <a:endParaRPr lang="zh-CN" altLang="zh-CN" sz="1400" dirty="0"/>
          </a:p>
          <a:p>
            <a:r>
              <a:rPr lang="zh-CN" altLang="zh-CN" sz="1400" dirty="0"/>
              <a:t>　</a:t>
            </a:r>
            <a:r>
              <a:rPr lang="zh-CN" altLang="zh-CN" sz="1400" dirty="0">
                <a:solidFill>
                  <a:schemeClr val="accent1">
                    <a:lumMod val="75000"/>
                  </a:schemeClr>
                </a:solidFill>
              </a:rPr>
              <a:t>　http://cnsf99.com/Detail/index.html?id=459&amp;aid=92664</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全国老龄办  公安部民政部  中国银保监会关于养老领域非法集资的风险提示</a:t>
            </a:r>
            <a:endParaRPr lang="zh-CN" altLang="en-US" sz="1600" b="1" dirty="0" smtClean="0"/>
          </a:p>
          <a:p>
            <a:pPr algn="ctr">
              <a:buClrTx/>
              <a:buSzTx/>
              <a:buFontTx/>
            </a:pPr>
            <a:endParaRPr lang="zh-CN" altLang="en-US" sz="1600" b="1" dirty="0" smtClean="0"/>
          </a:p>
          <a:p>
            <a:r>
              <a:rPr lang="zh-CN" altLang="zh-CN" sz="1400" dirty="0"/>
              <a:t>　　 </a:t>
            </a:r>
            <a:endParaRPr lang="zh-CN" altLang="zh-CN" sz="1400" dirty="0"/>
          </a:p>
          <a:p>
            <a:r>
              <a:rPr lang="zh-CN" altLang="zh-CN" sz="1400" dirty="0"/>
              <a:t>　　近期，一些机构和企业打着“养老服务”“健康养老”等名义，以“高利息、高回报”为诱饵实施非法集资活动吸收老年人资金，给老年人造成严重财产损失和精神伤害，存在重大风险隐患。</a:t>
            </a:r>
            <a:endParaRPr lang="zh-CN" altLang="zh-CN" sz="1400" dirty="0"/>
          </a:p>
          <a:p>
            <a:r>
              <a:rPr lang="zh-CN" altLang="zh-CN" sz="1400" dirty="0"/>
              <a:t>　　</a:t>
            </a:r>
            <a:r>
              <a:rPr lang="zh-CN" altLang="zh-CN" sz="1400" dirty="0">
                <a:solidFill>
                  <a:schemeClr val="accent1">
                    <a:lumMod val="75000"/>
                  </a:schemeClr>
                </a:solidFill>
              </a:rPr>
              <a:t>http://cnsf99.com/Detail/index.html?id=605&amp;aid=92050</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国家卫生健康委召开老龄工作专题调研交流会</a:t>
            </a:r>
            <a:endParaRPr lang="zh-CN" altLang="en-US" sz="1600" b="1" dirty="0" smtClean="0"/>
          </a:p>
          <a:p>
            <a:pPr algn="ctr">
              <a:buClrTx/>
              <a:buSzTx/>
              <a:buFontTx/>
            </a:pPr>
            <a:endParaRPr lang="zh-CN" altLang="en-US" sz="1600" b="1" dirty="0" smtClean="0"/>
          </a:p>
          <a:p>
            <a:pPr algn="l">
              <a:buClrTx/>
              <a:buSzTx/>
              <a:buFontTx/>
            </a:pPr>
            <a:r>
              <a:rPr lang="zh-CN" altLang="zh-CN" sz="1400" dirty="0"/>
              <a:t>　　4月20日上午，国家卫生健康委召开老龄工作专题调研交流会。国家卫生健康委党组成员、全国老龄办常务副主任王建军出席会议并讲话。</a:t>
            </a:r>
            <a:endParaRPr lang="zh-CN" altLang="zh-CN" sz="1400" dirty="0"/>
          </a:p>
          <a:p>
            <a:r>
              <a:rPr lang="zh-CN" altLang="zh-CN" sz="1400" dirty="0"/>
              <a:t>　</a:t>
            </a:r>
            <a:r>
              <a:rPr lang="zh-CN" altLang="zh-CN" sz="1400" dirty="0">
                <a:solidFill>
                  <a:schemeClr val="accent1">
                    <a:lumMod val="75000"/>
                  </a:schemeClr>
                </a:solidFill>
              </a:rPr>
              <a:t>　http://cnsf99.com/Detail/index.html?id=454&amp;aid=91628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民政部2021年第二季度例行新闻发布会</a:t>
            </a:r>
            <a:endParaRPr lang="zh-CN" altLang="en-US" sz="1600" b="1" dirty="0" smtClean="0"/>
          </a:p>
          <a:p>
            <a:pPr algn="ctr">
              <a:buClrTx/>
              <a:buSzTx/>
              <a:buFontTx/>
            </a:pPr>
            <a:endParaRPr lang="zh-CN" altLang="en-US" sz="1600" b="1" dirty="0" smtClean="0"/>
          </a:p>
          <a:p>
            <a:r>
              <a:rPr lang="zh-CN" altLang="zh-CN" sz="1400" dirty="0"/>
              <a:t>　　[贾维周]各位媒体的朋友：大家上午好！欢迎出席民政部2021年第二季度例行新闻发布会。今天，我们邀请到社会组织管理局副局长黄茹同志、社会救助司副司长张再刚同志，请他们分别介绍近阶段打击整治非法社会组织工作进展情况，解读新修订的《特困人员认定办法》，并回答大家关心的问题。</a:t>
            </a:r>
            <a:endParaRPr lang="zh-CN" altLang="zh-CN" sz="1400" dirty="0"/>
          </a:p>
          <a:p>
            <a:pPr algn="l">
              <a:buClrTx/>
              <a:buSzTx/>
              <a:buFontTx/>
            </a:pPr>
            <a:r>
              <a:rPr lang="zh-CN" altLang="zh-CN" sz="1400" dirty="0">
                <a:solidFill>
                  <a:schemeClr val="accent1">
                    <a:lumMod val="75000"/>
                  </a:schemeClr>
                </a:solidFill>
              </a:rPr>
              <a:t>　　http://cnsf99.com/Detail/index.html?id=455&amp;aid=91750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国新办举行第七次全国人口普查主要数据结果发布会</a:t>
            </a:r>
            <a:endParaRPr lang="zh-CN" altLang="en-US" sz="1600" b="1" dirty="0" smtClean="0"/>
          </a:p>
          <a:p>
            <a:pPr algn="ctr">
              <a:buClrTx/>
              <a:buSzTx/>
              <a:buFontTx/>
            </a:pPr>
            <a:endParaRPr lang="zh-CN" altLang="en-US" sz="1600" b="1" dirty="0" smtClean="0"/>
          </a:p>
          <a:p>
            <a:r>
              <a:rPr lang="zh-CN" altLang="zh-CN" sz="1400" dirty="0"/>
              <a:t>　　国务院新闻办新闻局局长、新闻发言人陈文俊:女士们，先生们，上午好。第七次全国人口普查主要数据汇总工作近期结束，今天我们举行新闻发布会，邀请国务院第七次全国人口普查领导小组副组长、国家统计局局长宁吉喆先生和领导小组办公室主任、国家统计局副局长李晓超先生，领导小组办公室副主任、国家统计局总统计师曾玉平先生，领导小组办公室副主任、国家统计局人口和就业统计司司长张毅先生出席发布会，发布有关数据、介绍有关情况，并回答各位关心的问题。</a:t>
            </a:r>
            <a:endParaRPr lang="zh-CN" altLang="zh-CN" sz="1400" dirty="0"/>
          </a:p>
          <a:p>
            <a:pPr algn="l">
              <a:buClrTx/>
              <a:buSzTx/>
              <a:buFontTx/>
            </a:pPr>
            <a:r>
              <a:rPr lang="zh-CN" altLang="zh-CN" sz="1400" dirty="0">
                <a:solidFill>
                  <a:schemeClr val="accent1">
                    <a:lumMod val="75000"/>
                  </a:schemeClr>
                </a:solidFill>
              </a:rPr>
              <a:t>　　http://cnsf99.com/Detail/index.html?id=455&amp;aid=91853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加快发展康复辅助器具产业部际联席会议第五次全体会议在京召开</a:t>
            </a:r>
            <a:endParaRPr lang="zh-CN" altLang="en-US" sz="1600" b="1" dirty="0" smtClean="0"/>
          </a:p>
          <a:p>
            <a:pPr algn="ctr">
              <a:buClrTx/>
              <a:buSzTx/>
              <a:buFontTx/>
            </a:pPr>
            <a:endParaRPr lang="zh-CN" altLang="en-US" sz="1600" b="1" dirty="0" smtClean="0"/>
          </a:p>
          <a:p>
            <a:r>
              <a:rPr lang="zh-CN" altLang="zh-CN" sz="1400" dirty="0"/>
              <a:t>　　5月21日，加快发展康复辅助器具产业部际联席会议第五次全体会议在京召开。部际联席会议召集人、民政部党组书记、部长李纪恒出席并讲话，会议由民政部党组成员、副部长詹成付主持。</a:t>
            </a:r>
            <a:endParaRPr lang="zh-CN" altLang="zh-CN" sz="1400" dirty="0"/>
          </a:p>
          <a:p>
            <a:pPr algn="l">
              <a:buClrTx/>
              <a:buSzTx/>
              <a:buFontTx/>
            </a:pPr>
            <a:r>
              <a:rPr lang="zh-CN" altLang="zh-CN" sz="1400" dirty="0">
                <a:solidFill>
                  <a:schemeClr val="accent1">
                    <a:lumMod val="75000"/>
                  </a:schemeClr>
                </a:solidFill>
              </a:rPr>
              <a:t>　　http://cnsf99.com/Detail/index.html?id=454&amp;aid=92341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人社部：灵活就业人员规模达2亿，正研究制定参加养老保险兜底措施</a:t>
            </a:r>
            <a:endParaRPr lang="zh-CN" altLang="en-US" sz="1600" b="1" dirty="0" smtClean="0"/>
          </a:p>
          <a:p>
            <a:pPr algn="ctr">
              <a:buClrTx/>
              <a:buSzTx/>
              <a:buFontTx/>
            </a:pPr>
            <a:endParaRPr lang="zh-CN" altLang="en-US" sz="1600" b="1" dirty="0" smtClean="0"/>
          </a:p>
          <a:p>
            <a:r>
              <a:rPr lang="zh-CN" altLang="zh-CN" sz="1400" dirty="0"/>
              <a:t>　　5月20日，国务院新闻办公室举行国务院政策例行吹风会，介绍延续实施部分减负稳岗扩就业政策和进一步支持灵活就业措施有关情况。人力资源社会保障部就业促进司负责人宋鑫透露，目前个人经营非全日制以及新就业形态等灵活就业规模达到2亿人，正研究制定灵活就业人员参加城乡居民基本养老保险的兜底措施。</a:t>
            </a:r>
            <a:endParaRPr lang="zh-CN" altLang="zh-CN" sz="1400" dirty="0"/>
          </a:p>
          <a:p>
            <a:r>
              <a:rPr lang="zh-CN" altLang="zh-CN" sz="1400" dirty="0"/>
              <a:t>　　</a:t>
            </a:r>
            <a:r>
              <a:rPr lang="zh-CN" altLang="zh-CN" sz="1400" dirty="0">
                <a:solidFill>
                  <a:schemeClr val="accent1">
                    <a:lumMod val="75000"/>
                  </a:schemeClr>
                </a:solidFill>
              </a:rPr>
              <a:t>http://cnsf99.com/Detail/index.html?id=454&amp;aid=92297</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全国老龄办联合三部门发布养老领域非法集资风险提示</a:t>
            </a:r>
            <a:endParaRPr lang="zh-CN" altLang="en-US" sz="1600" b="1" dirty="0" smtClean="0"/>
          </a:p>
          <a:p>
            <a:pPr algn="ctr">
              <a:buClrTx/>
              <a:buSzTx/>
              <a:buFontTx/>
            </a:pPr>
            <a:endParaRPr lang="zh-CN" altLang="en-US" sz="1600" b="1" dirty="0" smtClean="0"/>
          </a:p>
          <a:p>
            <a:r>
              <a:rPr lang="zh-CN" altLang="zh-CN" sz="1400" dirty="0"/>
              <a:t>　　近期，一些机构和企业以“养老服务”“健康养老”等名义，以“高利息、高回报”为诱饵实施非法集资活动吸收老年人资金，给老年人造成严重财产损失和精神伤害。为此，全国老龄办、公安部、民政部和中国银保监会日前联合发布《关于养老领域非法集资的风险提示》。</a:t>
            </a:r>
            <a:endParaRPr lang="zh-CN" altLang="zh-CN" sz="1400" dirty="0"/>
          </a:p>
          <a:p>
            <a:pPr algn="l">
              <a:buClrTx/>
              <a:buSzTx/>
              <a:buFontTx/>
            </a:pPr>
            <a:r>
              <a:rPr lang="zh-CN" altLang="zh-CN" sz="1400" dirty="0">
                <a:solidFill>
                  <a:schemeClr val="accent1">
                    <a:lumMod val="75000"/>
                  </a:schemeClr>
                </a:solidFill>
              </a:rPr>
              <a:t>　　http://cnsf99.com/Detail/index.html?id=605&amp;aid=92310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我国养老护理员仅占8%！国家卫生健康委：要把护理员这支队伍建起来</a:t>
            </a:r>
            <a:endParaRPr lang="zh-CN" altLang="en-US" sz="1600" b="1" dirty="0" smtClean="0"/>
          </a:p>
          <a:p>
            <a:pPr algn="ctr">
              <a:buClrTx/>
              <a:buSzTx/>
              <a:buFontTx/>
            </a:pPr>
            <a:endParaRPr lang="zh-CN" altLang="en-US" sz="1600" b="1" dirty="0" smtClean="0"/>
          </a:p>
          <a:p>
            <a:r>
              <a:rPr lang="zh-CN" altLang="zh-CN" sz="1400" dirty="0"/>
              <a:t>　　国家卫生健康委表示，我国规划到“十四五”末，护士数量再增加70到100万。“十四五”期间，护理服务除了贴近患者贴近临床还要贴近社会，从医院向下延伸到社区和家庭，适应人口老龄化需求。</a:t>
            </a:r>
            <a:endParaRPr lang="zh-CN" altLang="zh-CN" sz="1400" dirty="0"/>
          </a:p>
          <a:p>
            <a:pPr algn="l">
              <a:buClrTx/>
              <a:buSzTx/>
              <a:buFontTx/>
            </a:pPr>
            <a:r>
              <a:rPr lang="zh-CN" altLang="zh-CN" sz="1400" dirty="0">
                <a:solidFill>
                  <a:schemeClr val="accent1">
                    <a:lumMod val="75000"/>
                  </a:schemeClr>
                </a:solidFill>
              </a:rPr>
              <a:t>　　http://cnsf99.com/Detail/index.html?id=455&amp;aid=91940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国务院参事室特约研究员刘奇：打造多元互动养老体系</a:t>
            </a:r>
            <a:endParaRPr lang="zh-CN" altLang="en-US" sz="1600" b="1" dirty="0" smtClean="0"/>
          </a:p>
          <a:p>
            <a:pPr algn="ctr">
              <a:buClrTx/>
              <a:buSzTx/>
              <a:buFontTx/>
            </a:pPr>
            <a:endParaRPr lang="zh-CN" altLang="en-US" sz="1600" b="1" dirty="0" smtClean="0"/>
          </a:p>
          <a:p>
            <a:r>
              <a:rPr lang="zh-CN" altLang="zh-CN" sz="1400" dirty="0"/>
              <a:t>　　一直以来，养儿防老的传统观念深入人心。如今，在家庭结构小型化、社会观念转变等因素影响下，传统家庭养老模式受到冲击。家庭支持，不再是老年人养老保障和生活照料的唯一来源。</a:t>
            </a:r>
            <a:endParaRPr lang="zh-CN" altLang="zh-CN" sz="1400" dirty="0"/>
          </a:p>
          <a:p>
            <a:r>
              <a:rPr lang="zh-CN" altLang="zh-CN" sz="1400" dirty="0"/>
              <a:t>　　国务院参事室特约研究员，中央农办、农业农村部专家咨询委员会委员刘奇表示，必须直面现实，重塑理念，调动一切积极因素，培育多元养老主体，打造一个多元互动、多元互补的养老服务体系。</a:t>
            </a:r>
            <a:endParaRPr lang="zh-CN" altLang="zh-CN" sz="1400" dirty="0"/>
          </a:p>
          <a:p>
            <a:pPr algn="l">
              <a:buClrTx/>
              <a:buSzTx/>
              <a:buFontTx/>
            </a:pPr>
            <a:r>
              <a:rPr lang="zh-CN" altLang="zh-CN" sz="1400" dirty="0">
                <a:solidFill>
                  <a:schemeClr val="accent1">
                    <a:lumMod val="75000"/>
                  </a:schemeClr>
                </a:solidFill>
              </a:rPr>
              <a:t>　　http://cnsf99.com/Detail/index.html?id=454&amp;aid=91926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国家统计局：中国目前仍然处于轻度老龄化阶段</a:t>
            </a:r>
            <a:endParaRPr lang="zh-CN" altLang="en-US" sz="1600" b="1" dirty="0" smtClean="0"/>
          </a:p>
          <a:p>
            <a:pPr algn="ctr">
              <a:buClrTx/>
              <a:buSzTx/>
              <a:buFontTx/>
            </a:pPr>
            <a:endParaRPr lang="zh-CN" altLang="en-US" sz="1600" b="1" dirty="0" smtClean="0"/>
          </a:p>
          <a:p>
            <a:r>
              <a:rPr lang="zh-CN" altLang="zh-CN" sz="1400" dirty="0"/>
              <a:t>　　国家统计局新闻发言人付凌晖17日表示，社会上目前有一些误解，有不少人认为，中国已经进入到深度老龄化社会。这次人口普查的数据显示，60岁及以上人口占全部人口的比重是18.7%，说明目前中国仍然处于轻度老龄化阶段。</a:t>
            </a:r>
            <a:endParaRPr lang="zh-CN" altLang="zh-CN" sz="1400" dirty="0"/>
          </a:p>
          <a:p>
            <a:pPr algn="l">
              <a:buClrTx/>
              <a:buSzTx/>
              <a:buFontTx/>
            </a:pPr>
            <a:r>
              <a:rPr lang="zh-CN" altLang="zh-CN" sz="1400" dirty="0">
                <a:solidFill>
                  <a:schemeClr val="accent1">
                    <a:lumMod val="75000"/>
                  </a:schemeClr>
                </a:solidFill>
              </a:rPr>
              <a:t>　　http://cnsf99.com/Detail/index.html?id=454&amp;aid=92083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统计局局长宁吉喆：人口增速将继续放缓老龄化存在挑战和机遇</a:t>
            </a:r>
            <a:endParaRPr lang="zh-CN" altLang="en-US" sz="1600" b="1" dirty="0" smtClean="0"/>
          </a:p>
          <a:p>
            <a:pPr algn="ctr">
              <a:buClrTx/>
              <a:buSzTx/>
              <a:buFontTx/>
            </a:pPr>
            <a:endParaRPr lang="zh-CN" altLang="en-US" sz="1600" b="1" dirty="0" smtClean="0"/>
          </a:p>
          <a:p>
            <a:r>
              <a:rPr lang="zh-CN" altLang="zh-CN" sz="1400" dirty="0"/>
              <a:t>　　对于人口增长放缓的趋势，国务院第七次全国人口普查领导小组副组长、国家统计局局长宁吉喆表示，这种趋势的出现是多种因素综合影响的结果，主要原因是育龄妇女特别是生育旺盛期妇女数量的持续下降，还有人们生育时间的推迟，以及生育养育成本的提高，这些都导致出生人口规模有所收紧，这是我国经济发展特别是工业化、城镇化发展到一定阶段的客观结果，也是世界尤其是发达国家普遍面临的问题。</a:t>
            </a:r>
            <a:endParaRPr lang="zh-CN" altLang="zh-CN" sz="1400" dirty="0"/>
          </a:p>
          <a:p>
            <a:pPr algn="l">
              <a:buClrTx/>
              <a:buSzTx/>
              <a:buFontTx/>
            </a:pPr>
            <a:r>
              <a:rPr lang="zh-CN" altLang="zh-CN" sz="1400" dirty="0">
                <a:solidFill>
                  <a:schemeClr val="accent1">
                    <a:lumMod val="75000"/>
                  </a:schemeClr>
                </a:solidFill>
              </a:rPr>
              <a:t>　　http://cnsf99.com/Detail/index.html?id=454&amp;aid=91889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国家卫生健康委老龄健康司举办医养结合机构服务质量提升行动网络培训班</a:t>
            </a:r>
            <a:endParaRPr lang="zh-CN" altLang="en-US" sz="1600" b="1" dirty="0" smtClean="0"/>
          </a:p>
          <a:p>
            <a:pPr algn="ctr">
              <a:buClrTx/>
              <a:buSzTx/>
              <a:buFontTx/>
            </a:pPr>
            <a:endParaRPr lang="zh-CN" altLang="en-US" sz="1600" b="1" dirty="0" smtClean="0"/>
          </a:p>
          <a:p>
            <a:r>
              <a:rPr lang="zh-CN" altLang="zh-CN" sz="1400" dirty="0"/>
              <a:t>　　为深入推进医养结合机构服务质量提升行动，持续提高医养结合机构医疗卫生服务质量，国家卫生健康委老龄健康司于2021年4月21-22日举办医养结合机构服务质量提升行动网络培训班。</a:t>
            </a:r>
            <a:endParaRPr lang="zh-CN" altLang="zh-CN" sz="1400" dirty="0"/>
          </a:p>
          <a:p>
            <a:r>
              <a:rPr lang="zh-CN" altLang="zh-CN" sz="1400" dirty="0"/>
              <a:t>　　培训班重点讲解了医养结合相关政策与法律法规，医养结合机构服务质量提升行动内容及有关指标，医养结合机构管理、服务及相关制度，医养结合机构人才队伍建设及疫情防控工作等内容。</a:t>
            </a:r>
            <a:endParaRPr lang="zh-CN" altLang="zh-CN" sz="1400" dirty="0"/>
          </a:p>
          <a:p>
            <a:pPr algn="l">
              <a:buClrTx/>
              <a:buSzTx/>
              <a:buFontTx/>
            </a:pPr>
            <a:r>
              <a:rPr lang="zh-CN" altLang="zh-CN" sz="1400" dirty="0">
                <a:solidFill>
                  <a:schemeClr val="accent1">
                    <a:lumMod val="75000"/>
                  </a:schemeClr>
                </a:solidFill>
              </a:rPr>
              <a:t>　　http://cnsf99.com/Detail/index.html?id=532&amp;aid=91629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民政部调研珠海养老服务工作，促进养老服务更加充分均衡</a:t>
            </a:r>
            <a:endParaRPr lang="zh-CN" altLang="en-US" sz="1600" b="1" dirty="0" smtClean="0"/>
          </a:p>
          <a:p>
            <a:pPr algn="ctr">
              <a:buClrTx/>
              <a:buSzTx/>
              <a:buFontTx/>
            </a:pPr>
            <a:endParaRPr lang="zh-CN" altLang="en-US" sz="1600" b="1" dirty="0" smtClean="0"/>
          </a:p>
          <a:p>
            <a:r>
              <a:rPr lang="zh-CN" altLang="zh-CN" sz="1400" dirty="0"/>
              <a:t>　　5月18日至19日，民政部副部长高晓兵在省民政厅厅长卓志强陪同下，莅临珠海调研养老服务工作，实地察看居家养老服务站、社区综合服务中心和智慧养老服务中心等，深入了解珠海市养老服务工作整体情况并提出宝贵意见建议。</a:t>
            </a:r>
            <a:endParaRPr lang="zh-CN" altLang="zh-CN" sz="1400" dirty="0"/>
          </a:p>
          <a:p>
            <a:pPr algn="l">
              <a:buClrTx/>
              <a:buSzTx/>
              <a:buFontTx/>
            </a:pPr>
            <a:r>
              <a:rPr lang="zh-CN" altLang="zh-CN" sz="1400" dirty="0">
                <a:solidFill>
                  <a:schemeClr val="accent1">
                    <a:lumMod val="75000"/>
                  </a:schemeClr>
                </a:solidFill>
              </a:rPr>
              <a:t>　　http://cnsf99.com/Detail/index.html?id=456&amp;aid=92319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北京市卫生健康委员会关于印发北京市深入推进医养结合发展的实施方案的通知</a:t>
            </a:r>
            <a:endParaRPr lang="zh-CN" altLang="en-US" sz="1600" b="1" dirty="0" smtClean="0"/>
          </a:p>
          <a:p>
            <a:pPr algn="ctr">
              <a:buClrTx/>
              <a:buSzTx/>
              <a:buFontTx/>
            </a:pPr>
            <a:endParaRPr lang="zh-CN" altLang="en-US" sz="1600" b="1" dirty="0" smtClean="0"/>
          </a:p>
          <a:p>
            <a:pPr algn="l">
              <a:buClrTx/>
              <a:buSzTx/>
              <a:buFontTx/>
            </a:pPr>
            <a:r>
              <a:rPr lang="zh-CN" altLang="zh-CN" sz="1400" dirty="0"/>
              <a:t>　　为贯彻落实国家卫生健康委、民政部、国家发展改革委等部门联合印发的《关于深入推进医养结合发展的若干意见》，深入推进本市医养结合发展，制定本实施方案。</a:t>
            </a:r>
            <a:endParaRPr lang="zh-CN" altLang="zh-CN" sz="1400" dirty="0"/>
          </a:p>
          <a:p>
            <a:r>
              <a:rPr lang="zh-CN" altLang="zh-CN" sz="1400" dirty="0"/>
              <a:t>　　（一）鼓励医疗机构开展养老服务。医疗机构结合辖区及自身实际可举办养老机构。公立医疗机构开展养老服务，收费标准原则上应当以实际服务成本为基础，综合市场供求状况、群众承受能力等因素核定。</a:t>
            </a:r>
            <a:endParaRPr lang="zh-CN" altLang="zh-CN" sz="1400" dirty="0"/>
          </a:p>
          <a:p>
            <a:pPr algn="l">
              <a:buClrTx/>
              <a:buSzTx/>
              <a:buFontTx/>
            </a:pPr>
            <a:r>
              <a:rPr lang="zh-CN" altLang="zh-CN" sz="1400" dirty="0">
                <a:solidFill>
                  <a:schemeClr val="accent1">
                    <a:lumMod val="75000"/>
                  </a:schemeClr>
                </a:solidFill>
              </a:rPr>
              <a:t>　　http://cnsf99.com/Detail/index.html?id=462&amp;aid=91893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0"/>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6" name="图片 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sp>
        <p:nvSpPr>
          <p:cNvPr id="8" name="Shape 152"/>
          <p:cNvSpPr/>
          <p:nvPr/>
        </p:nvSpPr>
        <p:spPr>
          <a:xfrm>
            <a:off x="1592634" y="2119220"/>
            <a:ext cx="9006728" cy="1569660"/>
          </a:xfrm>
          <a:prstGeom prst="rect">
            <a:avLst/>
          </a:prstGeom>
          <a:solidFill>
            <a:srgbClr val="DBEAF1">
              <a:alpha val="30000"/>
            </a:srgbClr>
          </a:solidFill>
          <a:ln w="38100">
            <a:solidFill>
              <a:srgbClr val="FF0000"/>
            </a:solidFill>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l">
              <a:lnSpc>
                <a:spcPct val="100000"/>
              </a:lnSpc>
            </a:pPr>
            <a:r>
              <a:rPr lang="zh-CN" altLang="en-US" sz="2400" dirty="0" smtClean="0">
                <a:solidFill>
                  <a:schemeClr val="tx1"/>
                </a:solidFill>
                <a:latin typeface="华文楷体" panose="02010600040101010101" pitchFamily="2" charset="-122"/>
                <a:ea typeface="华文楷体" panose="02010600040101010101" pitchFamily="2" charset="-122"/>
              </a:rPr>
              <a:t>        中国养老网的建立得到了民政部，全国老龄委、中国老龄事业发展基金会的指导和大力支持，并得到了社会资本的专业投入。致力于最专业、最快捷的中国养老产业权威综合门户。进行养老战略研究，聚集国内外养老权威专家学者，打造中国养老智库。</a:t>
            </a:r>
            <a:endParaRPr lang="zh-CN" altLang="zh-CN" sz="2000" dirty="0">
              <a:solidFill>
                <a:schemeClr val="tx1"/>
              </a:solidFill>
              <a:latin typeface="华文楷体" panose="02010600040101010101" pitchFamily="2" charset="-122"/>
              <a:ea typeface="华文楷体" panose="02010600040101010101" pitchFamily="2" charset="-122"/>
            </a:endParaRPr>
          </a:p>
        </p:txBody>
      </p:sp>
      <p:pic>
        <p:nvPicPr>
          <p:cNvPr id="76" name="图片 7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771" y="1004655"/>
            <a:ext cx="3705318" cy="892217"/>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286" y="3959915"/>
            <a:ext cx="4852609" cy="43946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272" y="3849695"/>
            <a:ext cx="3546998" cy="659906"/>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105" y="5225693"/>
            <a:ext cx="2269785" cy="1026435"/>
          </a:xfrm>
          <a:prstGeom prst="rect">
            <a:avLst/>
          </a:prstGeom>
        </p:spPr>
      </p:pic>
      <p:sp>
        <p:nvSpPr>
          <p:cNvPr id="15" name="Shape 511"/>
          <p:cNvSpPr/>
          <p:nvPr/>
        </p:nvSpPr>
        <p:spPr>
          <a:xfrm>
            <a:off x="7938687" y="1245578"/>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tx1"/>
                </a:solidFill>
                <a:latin typeface="楷体" panose="02010609060101010101" pitchFamily="49" charset="-122"/>
                <a:ea typeface="楷体" panose="02010609060101010101" pitchFamily="49" charset="-122"/>
              </a:rPr>
              <a:t>权威  专业  快速  精准  梦想</a:t>
            </a:r>
            <a:endParaRPr sz="2000" dirty="0">
              <a:solidFill>
                <a:schemeClr val="tx1"/>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9854" y="4607950"/>
            <a:ext cx="2487472" cy="565695"/>
          </a:xfrm>
          <a:prstGeom prst="rect">
            <a:avLst/>
          </a:prstGeom>
        </p:spPr>
      </p:pic>
      <p:pic>
        <p:nvPicPr>
          <p:cNvPr id="16" name="图片 15"/>
          <p:cNvPicPr>
            <a:picLocks noChangeAspect="1"/>
          </p:cNvPicPr>
          <p:nvPr/>
        </p:nvPicPr>
        <p:blipFill>
          <a:blip r:embed="rId7" cstate="print">
            <a:lum bright="-45000"/>
            <a:extLst>
              <a:ext uri="{BEBA8EAE-BF5A-486C-A8C5-ECC9F3942E4B}">
                <a14:imgProps xmlns:a14="http://schemas.microsoft.com/office/drawing/2010/main">
                  <a14:imgLayer r:embed="rId8">
                    <a14:imgEffect>
                      <a14:brightnessContrast bright="-50000" contrast="-100000"/>
                    </a14:imgEffect>
                  </a14:imgLayer>
                </a14:imgProps>
              </a:ext>
              <a:ext uri="{28A0092B-C50C-407E-A947-70E740481C1C}">
                <a14:useLocalDpi xmlns:a14="http://schemas.microsoft.com/office/drawing/2010/main" val="0"/>
              </a:ext>
            </a:extLst>
          </a:blip>
          <a:stretch>
            <a:fillRect/>
          </a:stretch>
        </p:blipFill>
        <p:spPr>
          <a:xfrm>
            <a:off x="2728992" y="4605656"/>
            <a:ext cx="2497558" cy="567989"/>
          </a:xfrm>
          <a:prstGeom prst="rect">
            <a:avLst/>
          </a:prstGeom>
          <a:noFill/>
        </p:spPr>
      </p:pic>
      <p:sp>
        <p:nvSpPr>
          <p:cNvPr id="17" name="矩形 16"/>
          <p:cNvSpPr/>
          <p:nvPr/>
        </p:nvSpPr>
        <p:spPr>
          <a:xfrm>
            <a:off x="3073400" y="5410200"/>
            <a:ext cx="1930400"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rgbClr val="FF0000"/>
                </a:solidFill>
              </a:rPr>
              <a:t>感谢特别支持</a:t>
            </a:r>
            <a:r>
              <a:rPr lang="en-US" altLang="zh-CN" sz="1400" dirty="0" smtClean="0">
                <a:solidFill>
                  <a:srgbClr val="FF0000"/>
                </a:solidFill>
              </a:rPr>
              <a:t>:</a:t>
            </a:r>
            <a:endParaRPr lang="zh-CN" altLang="en-US"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302240"/>
          </a:xfrm>
          <a:prstGeom prst="rect">
            <a:avLst/>
          </a:prstGeom>
          <a:ln>
            <a:noFill/>
          </a:ln>
        </p:spPr>
        <p:txBody>
          <a:bodyPr wrap="square">
            <a:spAutoFit/>
          </a:bodyPr>
          <a:lstStyle/>
          <a:p>
            <a:pPr algn="ctr">
              <a:buClrTx/>
              <a:buSzTx/>
              <a:buFontTx/>
            </a:pPr>
            <a:r>
              <a:rPr lang="zh-CN" altLang="en-US" sz="1600" b="1" dirty="0" smtClean="0"/>
              <a:t>北京市住房和城乡建设委员会印发《关于老旧小区综合整治实施适老化改造和无障碍环境建设的指导意见》的通知</a:t>
            </a:r>
            <a:endParaRPr lang="zh-CN" altLang="en-US" sz="1600" b="1" dirty="0" smtClean="0"/>
          </a:p>
          <a:p>
            <a:pPr algn="ctr">
              <a:buClrTx/>
              <a:buSzTx/>
              <a:buFontTx/>
            </a:pPr>
            <a:endParaRPr lang="zh-CN" altLang="en-US" sz="1600" b="1" dirty="0" smtClean="0"/>
          </a:p>
          <a:p>
            <a:r>
              <a:rPr lang="zh-CN" altLang="zh-CN" sz="1400" dirty="0"/>
              <a:t>　　为落实市领导关于老旧小区综合整治突出适老化改造和无障碍环境建设的指示要求，把老旧小区改造这项惠民工程办好，建设整洁、和谐、宜居的美丽家园,经市政府同意，现将《关于老旧小区综合整治实施适老化改造和无障碍环境建设的指导意见》印发给你们，请结合实际，认真组织实施。</a:t>
            </a:r>
            <a:endParaRPr lang="zh-CN" altLang="zh-CN" sz="1400" dirty="0"/>
          </a:p>
          <a:p>
            <a:pPr algn="l">
              <a:buClrTx/>
              <a:buSzTx/>
              <a:buFontTx/>
            </a:pPr>
            <a:r>
              <a:rPr lang="zh-CN" altLang="zh-CN" sz="1400" dirty="0">
                <a:solidFill>
                  <a:schemeClr val="accent1">
                    <a:lumMod val="75000"/>
                  </a:schemeClr>
                </a:solidFill>
              </a:rPr>
              <a:t>　　http://cnsf99.com/Detail/index.html?id=462&amp;aid=92511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北京市民政局、北京市卫生健康委员会关于本市医疗机构加入失能老年人护理补贴服务机构相关工作的通知</a:t>
            </a:r>
            <a:endParaRPr lang="zh-CN" altLang="en-US" sz="1600" b="1" dirty="0" smtClean="0"/>
          </a:p>
          <a:p>
            <a:pPr algn="ctr">
              <a:buClrTx/>
              <a:buSzTx/>
              <a:buFontTx/>
            </a:pPr>
            <a:endParaRPr lang="zh-CN" altLang="en-US" sz="1600" b="1" dirty="0" smtClean="0"/>
          </a:p>
          <a:p>
            <a:pPr algn="ctr"/>
            <a:r>
              <a:rPr lang="zh-CN" altLang="zh-CN" sz="1400" dirty="0"/>
              <a:t>京民养老发〔2021〕51号</a:t>
            </a:r>
            <a:endParaRPr lang="zh-CN" altLang="zh-CN" sz="1400" dirty="0"/>
          </a:p>
          <a:p>
            <a:r>
              <a:rPr lang="zh-CN" altLang="zh-CN" sz="1400" dirty="0"/>
              <a:t>　　2019年10月，市民政局牵头，联合市财政局、市人力社保局、市卫生健康委等七部门出台了《北京市老年人养老服务补贴津贴管理实施办法》（以下简称《实施办法》），建立了我市户籍老年人养老服务补贴津贴制度，其中首次建立了失能老年人护理补贴制度，为重度失能或持有相应残疾证的老年人发放失能老年人护理补贴，用于补贴因生活自理能力缺失而产生的长期照护支出。</a:t>
            </a:r>
            <a:endParaRPr lang="zh-CN" altLang="zh-CN" sz="1400" dirty="0"/>
          </a:p>
          <a:p>
            <a:pPr algn="l">
              <a:buClrTx/>
              <a:buSzTx/>
              <a:buFontTx/>
            </a:pPr>
            <a:r>
              <a:rPr lang="zh-CN" altLang="zh-CN" sz="1400" dirty="0">
                <a:solidFill>
                  <a:schemeClr val="accent1">
                    <a:lumMod val="75000"/>
                  </a:schemeClr>
                </a:solidFill>
              </a:rPr>
              <a:t>　　http://cnsf99.com/Detail/index.html?id=462&amp;aid=92694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北京：完善养老服务“五大体系”，持续增强群众获得感、幸福感和安全感</a:t>
            </a:r>
            <a:endParaRPr lang="zh-CN" altLang="en-US" sz="1600" b="1" dirty="0" smtClean="0"/>
          </a:p>
          <a:p>
            <a:pPr algn="ctr">
              <a:buClrTx/>
              <a:buSzTx/>
              <a:buFontTx/>
            </a:pPr>
            <a:endParaRPr lang="zh-CN" altLang="en-US" sz="1600" b="1" dirty="0" smtClean="0"/>
          </a:p>
          <a:p>
            <a:r>
              <a:rPr lang="zh-CN" altLang="zh-CN" sz="1400" dirty="0"/>
              <a:t>　　为认真贯彻党的十九届五中全会精神，进一步推进全市养老服务工作健康发展，4月30日下午，北京市养老服务部门联席会议第一次全体会议暨2021年北京市养老服务工作布置会召开。副市长杨晋柏出席并讲话，市委社会工委书记、市民政局局长李万钧作工作报告，市政府办公厅副秘书长李志杰主持会议。</a:t>
            </a:r>
            <a:endParaRPr lang="zh-CN" altLang="zh-CN" sz="1400" dirty="0"/>
          </a:p>
          <a:p>
            <a:pPr algn="l">
              <a:buClrTx/>
              <a:buSzTx/>
              <a:buFontTx/>
            </a:pPr>
            <a:r>
              <a:rPr lang="zh-CN" altLang="zh-CN" sz="1400" dirty="0">
                <a:solidFill>
                  <a:schemeClr val="accent1">
                    <a:lumMod val="75000"/>
                  </a:schemeClr>
                </a:solidFill>
              </a:rPr>
              <a:t>　　http://cnsf99.com/Detail/index.html?id=456&amp;aid=91615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北京82岁老人称被骗走12万，养老院称系其违约！民政介入</a:t>
            </a:r>
            <a:endParaRPr lang="zh-CN" altLang="en-US" sz="1600" b="1" dirty="0" smtClean="0"/>
          </a:p>
          <a:p>
            <a:pPr algn="ctr">
              <a:buClrTx/>
              <a:buSzTx/>
              <a:buFontTx/>
            </a:pPr>
            <a:endParaRPr lang="zh-CN" altLang="en-US" sz="1600" b="1" dirty="0" smtClean="0"/>
          </a:p>
          <a:p>
            <a:r>
              <a:rPr lang="zh-CN" altLang="zh-CN" sz="1400" dirty="0"/>
              <a:t>　　5月5日晚，一则82岁北京高知退休老人称被养老院骗走12万的消息，引发关注。5月6日，涉事的北京健生养老院有关负责人向南都记者证实，确实与涉事老人存在合同纠纷，该院目前也没有医保资质，其称此事起因系老人单方面违约不入住，该院在今年4月提出多种解决方案遭拒，已请律师介入此事。对于涉事老人称当初被推销、签约时未能仔细看清条款的情况，涉事养老院称对此问题不予回应。6日下午，北京市朝阳区民政局回应南都记者称，正在调查此事具体情况。</a:t>
            </a:r>
            <a:endParaRPr lang="zh-CN" altLang="zh-CN" sz="1400" dirty="0"/>
          </a:p>
          <a:p>
            <a:pPr algn="l">
              <a:buClrTx/>
              <a:buSzTx/>
              <a:buFontTx/>
            </a:pPr>
            <a:r>
              <a:rPr lang="zh-CN" altLang="zh-CN" sz="1400" dirty="0">
                <a:solidFill>
                  <a:schemeClr val="accent1">
                    <a:lumMod val="75000"/>
                  </a:schemeClr>
                </a:solidFill>
              </a:rPr>
              <a:t>　　http://cnsf99.com/Detail/index.html?id=607&amp;aid=91667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北京市民政局关于对2021年第二批备案的社区养老服务驿站进行公告</a:t>
            </a:r>
            <a:endParaRPr lang="zh-CN" altLang="en-US" sz="1600" b="1" dirty="0" smtClean="0"/>
          </a:p>
          <a:p>
            <a:pPr algn="ctr">
              <a:buClrTx/>
              <a:buSzTx/>
              <a:buFontTx/>
            </a:pPr>
            <a:endParaRPr lang="zh-CN" altLang="en-US" sz="1600" b="1" dirty="0" smtClean="0"/>
          </a:p>
          <a:p>
            <a:r>
              <a:rPr lang="zh-CN" altLang="zh-CN" sz="1400" dirty="0"/>
              <a:t>　　根据《北京市民政局关于贯彻落实新修改的&lt;中华人民共和国老年人权益保障法&gt;的通知》（京民养老发【201944号）、《北京市民政局关于2019年街道（乡镇）养老照料中心和社区养老服务驿站建设工作的通知》（京民养老发【201957号）、《社区养老服务驿站设施设计和服务标准（试行）》（京民福发【2016392号）等文件规定，经各区民政部门审查备案，现向社会公告已备案的10家社区养老服务驿站。</a:t>
            </a:r>
            <a:endParaRPr lang="zh-CN" altLang="zh-CN" sz="1400" dirty="0"/>
          </a:p>
          <a:p>
            <a:pPr algn="l">
              <a:buClrTx/>
              <a:buSzTx/>
              <a:buFontTx/>
            </a:pPr>
            <a:r>
              <a:rPr lang="zh-CN" altLang="zh-CN" sz="1400" dirty="0">
                <a:solidFill>
                  <a:schemeClr val="accent1">
                    <a:lumMod val="75000"/>
                  </a:schemeClr>
                </a:solidFill>
              </a:rPr>
              <a:t>　　http://cnsf99.com/Detail/index.html?id=462&amp;aid=91826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北京银发族六成低于70岁，低龄老年消费市场风往哪吹？</a:t>
            </a:r>
            <a:endParaRPr lang="zh-CN" altLang="en-US" sz="1600" b="1" dirty="0" smtClean="0"/>
          </a:p>
          <a:p>
            <a:pPr algn="ctr">
              <a:buClrTx/>
              <a:buSzTx/>
              <a:buFontTx/>
            </a:pPr>
            <a:endParaRPr lang="zh-CN" altLang="en-US" sz="1600" b="1" dirty="0" smtClean="0"/>
          </a:p>
          <a:p>
            <a:r>
              <a:rPr lang="zh-CN" altLang="zh-CN" sz="1400" dirty="0"/>
              <a:t>　　5月19日，北京市第七次全国人口普查数据新鲜出炉。根据统计数据，在全市60岁及以上人口中，60-69岁低龄老年人占比达六成，成为我市老龄人口主力军。而这部分"新生代"低龄老年人口的需求也在不断变化，对适老数字化产品、文化休闲产品、投资理财产品的关注不断提升。</a:t>
            </a:r>
            <a:endParaRPr lang="zh-CN" altLang="zh-CN" sz="1400" dirty="0"/>
          </a:p>
          <a:p>
            <a:pPr algn="l">
              <a:buClrTx/>
              <a:buSzTx/>
              <a:buFontTx/>
            </a:pPr>
            <a:r>
              <a:rPr lang="zh-CN" altLang="zh-CN" sz="1400" dirty="0">
                <a:solidFill>
                  <a:schemeClr val="accent1">
                    <a:lumMod val="75000"/>
                  </a:schemeClr>
                </a:solidFill>
              </a:rPr>
              <a:t>　　http://cnsf99.com/Detail/index.html?id=522&amp;aid=92274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北京市统计局副局长：北京老龄化程度加深，劳动力资源依然充足</a:t>
            </a:r>
            <a:endParaRPr lang="zh-CN" altLang="en-US" sz="1600" b="1" dirty="0" smtClean="0"/>
          </a:p>
          <a:p>
            <a:pPr algn="ctr">
              <a:buClrTx/>
              <a:buSzTx/>
              <a:buFontTx/>
            </a:pPr>
            <a:endParaRPr lang="zh-CN" altLang="en-US" sz="1600" b="1" dirty="0" smtClean="0"/>
          </a:p>
          <a:p>
            <a:pPr algn="l">
              <a:buClrTx/>
              <a:buSzTx/>
              <a:buFontTx/>
            </a:pPr>
            <a:r>
              <a:rPr lang="zh-CN" altLang="zh-CN" sz="1400" dirty="0"/>
              <a:t>　　北京第七次全国人口普查主要数据结果显示，2020年11月1日零时，北京全市常住人口为2189.3万人，与2010年的“六人普”相比，十年增加228.1万人。结果发布后，新京报记者专访北京市第七次全国人口普查领导小组办公室主任、北京市统计局副局长庞江倩。作为此次普查的组织者和全程参与者，庞江倩对数据的真实、准确充满信心。她表示，这是一次高质量的人口普查。</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http://cnsf99.com/Detail/index.html?id=615&amp;aid=92301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今年北京将支持养老项目向环京延伸布局，对接津冀蒙共建异地养老服务基地</a:t>
            </a:r>
            <a:endParaRPr lang="zh-CN" altLang="en-US" sz="1600" b="1" dirty="0" smtClean="0"/>
          </a:p>
          <a:p>
            <a:pPr algn="ctr">
              <a:buClrTx/>
              <a:buSzTx/>
              <a:buFontTx/>
            </a:pPr>
            <a:endParaRPr lang="zh-CN" altLang="en-US" sz="1600" b="1" dirty="0" smtClean="0"/>
          </a:p>
          <a:p>
            <a:r>
              <a:rPr lang="zh-CN" altLang="zh-CN" sz="1400" dirty="0"/>
              <a:t>　　在4月30日召开的北京市养老服务部门联席会议第一次全体会议暨2021年北京市养老服务工作布置会上，北京市委社会工委书记、市民政局局长李万钧介绍，为深入推动京津冀养老服务协同发展，今年北京将出台相关政策，支持北京养老项目向环京周边地区延伸布局，探索对接津冀蒙地区，异地合作建设若干所养老服务基地。</a:t>
            </a:r>
            <a:endParaRPr lang="zh-CN" altLang="zh-CN" sz="1400" dirty="0"/>
          </a:p>
          <a:p>
            <a:pPr algn="l">
              <a:buClrTx/>
              <a:buSzTx/>
              <a:buFontTx/>
            </a:pPr>
            <a:r>
              <a:rPr lang="zh-CN" altLang="zh-CN" sz="1400" dirty="0">
                <a:solidFill>
                  <a:schemeClr val="accent1">
                    <a:lumMod val="75000"/>
                  </a:schemeClr>
                </a:solidFill>
              </a:rPr>
              <a:t>　　http://cnsf99.com/Detail/index.html?id=456&amp;aid=91701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北京：将发展1000家养老助餐点，让老年人在家门口吃上“暖心饭”</a:t>
            </a:r>
            <a:endParaRPr lang="zh-CN" altLang="en-US" sz="1600" b="1" dirty="0" smtClean="0"/>
          </a:p>
          <a:p>
            <a:pPr algn="ctr">
              <a:buClrTx/>
              <a:buSzTx/>
              <a:buFontTx/>
            </a:pPr>
            <a:endParaRPr lang="zh-CN" altLang="en-US" sz="1600" b="1" dirty="0" smtClean="0"/>
          </a:p>
          <a:p>
            <a:r>
              <a:rPr lang="zh-CN" altLang="zh-CN" sz="1400" dirty="0"/>
              <a:t>　　生活中，有不少老年人常常为做饭、吃饭发愁，尤其是高龄、孤寡和空巢老人，老年助餐服务的重要性不言而喻。</a:t>
            </a:r>
            <a:endParaRPr lang="zh-CN" altLang="zh-CN" sz="1400" dirty="0"/>
          </a:p>
          <a:p>
            <a:r>
              <a:rPr lang="zh-CN" altLang="zh-CN" sz="1400" dirty="0"/>
              <a:t>　　为了满足老年人的就餐需求，本市民政部门不断探索完善养老助餐服务体系，今年计划发展1000家养老助餐点，加快养老助餐点全覆盖，让老年人在家门口吃上物美价廉的“暖心饭”。</a:t>
            </a:r>
            <a:endParaRPr lang="zh-CN" altLang="zh-CN" sz="1400" dirty="0"/>
          </a:p>
          <a:p>
            <a:pPr algn="l">
              <a:buClrTx/>
              <a:buSzTx/>
              <a:buFontTx/>
            </a:pPr>
            <a:r>
              <a:rPr lang="zh-CN" altLang="zh-CN" sz="1400" dirty="0"/>
              <a:t>　　</a:t>
            </a:r>
            <a:r>
              <a:rPr lang="zh-CN" altLang="zh-CN" sz="1400" dirty="0">
                <a:solidFill>
                  <a:schemeClr val="accent1">
                    <a:lumMod val="75000"/>
                  </a:schemeClr>
                </a:solidFill>
              </a:rPr>
              <a:t>http://cnsf99.com/Detail/index.html?id=519&amp;aid=92642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京津冀地区养老机构首次组团亮相！</a:t>
            </a:r>
            <a:endParaRPr lang="zh-CN" altLang="en-US" sz="1600" b="1" dirty="0" smtClean="0"/>
          </a:p>
          <a:p>
            <a:pPr algn="ctr">
              <a:buClrTx/>
              <a:buSzTx/>
              <a:buFontTx/>
            </a:pPr>
            <a:endParaRPr lang="zh-CN" altLang="en-US" sz="1600" b="1" dirty="0" smtClean="0"/>
          </a:p>
          <a:p>
            <a:r>
              <a:rPr lang="zh-CN" altLang="zh-CN" sz="1400" dirty="0"/>
              <a:t>　　为满足老年人异地康养的多元化服务需求，西城区孝老敬亲示范基地将于今日在万寿公园举办首届京津冀协同发展地区康养护理服务展博会，展示京津冀地区养老机构软硬件设施，让更多老年人深入了解“异地养老”。</a:t>
            </a:r>
            <a:endParaRPr lang="zh-CN" altLang="zh-CN" sz="1400" dirty="0"/>
          </a:p>
          <a:p>
            <a:pPr algn="l">
              <a:buClrTx/>
              <a:buSzTx/>
              <a:buFontTx/>
            </a:pPr>
            <a:r>
              <a:rPr lang="zh-CN" altLang="zh-CN" sz="1400" dirty="0">
                <a:solidFill>
                  <a:schemeClr val="accent1">
                    <a:lumMod val="75000"/>
                  </a:schemeClr>
                </a:solidFill>
              </a:rPr>
              <a:t>　　http://cnsf99.com/Detail/index.html?id=520&amp;aid=92638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京冀医疗合作再出发——“医养结合”模式的燕郊样本</a:t>
            </a:r>
            <a:endParaRPr lang="zh-CN" altLang="en-US" sz="1600" b="1" dirty="0" smtClean="0"/>
          </a:p>
          <a:p>
            <a:pPr algn="ctr">
              <a:buClrTx/>
              <a:buSzTx/>
              <a:buFontTx/>
            </a:pPr>
            <a:endParaRPr lang="zh-CN" altLang="en-US" sz="1600" b="1" dirty="0" smtClean="0"/>
          </a:p>
          <a:p>
            <a:r>
              <a:rPr lang="zh-CN" altLang="zh-CN" sz="1400" dirty="0"/>
              <a:t>　　在潮白河畔、京冀之间，以景观河为界，燕达建康城北侧为河北燕达医院，南侧为燕达金色年华健康养护中心。在这里，医养结合这一理念渗透至服务的方方面面，老人在健康评估后，根据照料、护理等级在养护中心安享晚年。同时，近在咫尺的燕达医院为老人提供便捷及时的优质医疗服务。</a:t>
            </a:r>
            <a:endParaRPr lang="zh-CN" altLang="zh-CN" sz="1400" dirty="0"/>
          </a:p>
          <a:p>
            <a:pPr algn="l">
              <a:buClrTx/>
              <a:buSzTx/>
              <a:buFontTx/>
            </a:pPr>
            <a:r>
              <a:rPr lang="zh-CN" altLang="zh-CN" sz="1400" dirty="0">
                <a:solidFill>
                  <a:schemeClr val="accent1">
                    <a:lumMod val="75000"/>
                  </a:schemeClr>
                </a:solidFill>
              </a:rPr>
              <a:t>　　http://cnsf99.com/Detail/index.html?id=520&amp;aid=92683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上海市民政局关于印发《上海市养老服务机构“以奖代补”实施办法》的通知</a:t>
            </a:r>
            <a:endParaRPr lang="zh-CN" altLang="en-US" sz="1600" b="1" dirty="0" smtClean="0"/>
          </a:p>
          <a:p>
            <a:pPr algn="ctr">
              <a:buClrTx/>
              <a:buSzTx/>
              <a:buFontTx/>
            </a:pPr>
            <a:endParaRPr lang="zh-CN" altLang="en-US" sz="1600" b="1" dirty="0" smtClean="0"/>
          </a:p>
          <a:p>
            <a:pPr algn="ctr"/>
            <a:r>
              <a:rPr lang="zh-CN" altLang="zh-CN" sz="1400" dirty="0"/>
              <a:t>沪民规〔2021〕5号</a:t>
            </a:r>
            <a:endParaRPr lang="zh-CN" altLang="zh-CN" sz="1400" dirty="0"/>
          </a:p>
          <a:p>
            <a:r>
              <a:rPr lang="zh-CN" altLang="zh-CN" sz="1400" dirty="0"/>
              <a:t>各区民政局、财政局，各有关单位：</a:t>
            </a:r>
            <a:endParaRPr lang="zh-CN" altLang="zh-CN" sz="1400" dirty="0"/>
          </a:p>
          <a:p>
            <a:r>
              <a:rPr lang="zh-CN" altLang="zh-CN" sz="1400" dirty="0"/>
              <a:t>　　为做好养老服务机构“以奖代补”工作，促进养老服务机构健康发展，提升养老服务质量，上海市民政局、上海市财政局联合制定了《上海市养老服务机构“以奖代补”实施办法》，现予印发，请遵照执行。</a:t>
            </a:r>
            <a:endParaRPr lang="zh-CN" altLang="zh-CN" sz="1400" dirty="0"/>
          </a:p>
          <a:p>
            <a:pPr algn="l">
              <a:buClrTx/>
              <a:buSzTx/>
              <a:buFontTx/>
            </a:pPr>
            <a:r>
              <a:rPr lang="zh-CN" altLang="zh-CN" sz="1400" dirty="0">
                <a:solidFill>
                  <a:schemeClr val="accent1">
                    <a:lumMod val="75000"/>
                  </a:schemeClr>
                </a:solidFill>
              </a:rPr>
              <a:t>　　http://cnsf99.com/Detail/index.html?id=469&amp;aid=91665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上海市教育委员会关于印发《关于推进本市老年教育数字化发展的意见》的通知</a:t>
            </a:r>
            <a:endParaRPr lang="zh-CN" altLang="en-US" sz="1600" b="1" dirty="0" smtClean="0"/>
          </a:p>
          <a:p>
            <a:pPr algn="ctr">
              <a:buClrTx/>
              <a:buSzTx/>
              <a:buFontTx/>
            </a:pPr>
            <a:endParaRPr lang="zh-CN" altLang="en-US" sz="1600" b="1" dirty="0" smtClean="0"/>
          </a:p>
          <a:p>
            <a:r>
              <a:rPr lang="zh-CN" altLang="zh-CN" sz="1400" dirty="0"/>
              <a:t>　　经研究，市教委现将《关于推进本市老年教育数字化发展的意见》印发给你们，请认真贯彻执行。</a:t>
            </a:r>
            <a:endParaRPr lang="zh-CN" altLang="zh-CN" sz="1400" dirty="0"/>
          </a:p>
          <a:p>
            <a:pPr algn="l">
              <a:buClrTx/>
              <a:buSzTx/>
              <a:buFontTx/>
            </a:pPr>
            <a:r>
              <a:rPr lang="zh-CN" altLang="zh-CN" sz="1400" dirty="0">
                <a:solidFill>
                  <a:schemeClr val="accent1">
                    <a:lumMod val="75000"/>
                  </a:schemeClr>
                </a:solidFill>
              </a:rPr>
              <a:t>　　http://cnsf99.com/Detail/index.html?id=462&amp;aid=91747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上海市民政局关于鼓励利用农村存量资源开展改造乡村长者照护之家试点的意见</a:t>
            </a:r>
            <a:endParaRPr lang="zh-CN" altLang="en-US" sz="1600" b="1" dirty="0" smtClean="0"/>
          </a:p>
          <a:p>
            <a:pPr algn="ctr">
              <a:buClrTx/>
              <a:buSzTx/>
              <a:buFontTx/>
            </a:pPr>
            <a:endParaRPr lang="zh-CN" altLang="en-US" sz="1600" b="1" dirty="0" smtClean="0"/>
          </a:p>
          <a:p>
            <a:pPr algn="ctr"/>
            <a:r>
              <a:rPr lang="zh-CN" altLang="zh-CN" sz="1400" dirty="0"/>
              <a:t>沪民养老发〔2021〕10号</a:t>
            </a:r>
            <a:endParaRPr lang="zh-CN" altLang="zh-CN" sz="1400" dirty="0"/>
          </a:p>
          <a:p>
            <a:r>
              <a:rPr lang="zh-CN" altLang="zh-CN" sz="1400" dirty="0"/>
              <a:t>　　为贯彻落实《上海市养老服务条例》、《上海市深化养老服务实施方案（2019—2022年）》，因地制宜发展农村养老服务设施建设，满足农村老年人的养老服务需求，根据国家发展养老服务、乡村振兴等相关要求，结合本市实际，现就鼓励利用农村存量资源开展改造乡村长者照护之家试点，制定本意见。</a:t>
            </a:r>
            <a:endParaRPr lang="zh-CN" altLang="zh-CN" sz="1400" dirty="0"/>
          </a:p>
          <a:p>
            <a:pPr algn="l">
              <a:buClrTx/>
              <a:buSzTx/>
              <a:buFontTx/>
            </a:pPr>
            <a:r>
              <a:rPr lang="zh-CN" altLang="zh-CN" sz="1400" dirty="0">
                <a:solidFill>
                  <a:schemeClr val="accent1">
                    <a:lumMod val="75000"/>
                  </a:schemeClr>
                </a:solidFill>
              </a:rPr>
              <a:t>　　http://cnsf99.com/Detail/index.html?id=462&amp;aid=92107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上海市民政局关于开展《养老机构服务安全基本规范》贯标达标工作的通知</a:t>
            </a:r>
            <a:endParaRPr lang="zh-CN" altLang="en-US" sz="1600" b="1" dirty="0" smtClean="0"/>
          </a:p>
          <a:p>
            <a:pPr algn="ctr">
              <a:buClrTx/>
              <a:buSzTx/>
              <a:buFontTx/>
            </a:pPr>
            <a:endParaRPr lang="zh-CN" altLang="en-US" sz="1600" b="1" dirty="0" smtClean="0"/>
          </a:p>
          <a:p>
            <a:pPr algn="ctr"/>
            <a:r>
              <a:rPr lang="zh-CN" altLang="zh-CN" sz="1400" dirty="0"/>
              <a:t>沪民养老发〔2021〕9号</a:t>
            </a:r>
            <a:endParaRPr lang="zh-CN" altLang="zh-CN" sz="1400" dirty="0"/>
          </a:p>
          <a:p>
            <a:r>
              <a:rPr lang="zh-CN" altLang="zh-CN" sz="1400" dirty="0"/>
              <a:t>　　强制性国家标准《养老机构服务安全基本规范》（GB38600—2019）已于2019年12月27日发布，将于2022年1月1日实施。为贯彻民政部要求，在养老机构行业开展贯标和达标工作，我局制定了开展贯标达标工作的实施方案，现印发给你们，请认真组织实施。</a:t>
            </a:r>
            <a:endParaRPr lang="zh-CN" altLang="zh-CN" sz="1400" dirty="0"/>
          </a:p>
          <a:p>
            <a:pPr algn="l">
              <a:buClrTx/>
              <a:buSzTx/>
              <a:buFontTx/>
            </a:pPr>
            <a:r>
              <a:rPr lang="zh-CN" altLang="zh-CN" sz="1400" dirty="0">
                <a:solidFill>
                  <a:schemeClr val="accent1">
                    <a:lumMod val="75000"/>
                  </a:schemeClr>
                </a:solidFill>
              </a:rPr>
              <a:t>　　http://cnsf99.com/Detail/index.html?id=462&amp;aid=92110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上海市2020年度养老机构等级评定结果公示</a:t>
            </a:r>
            <a:endParaRPr lang="zh-CN" altLang="en-US" sz="1600" b="1" dirty="0" smtClean="0"/>
          </a:p>
          <a:p>
            <a:pPr algn="ctr">
              <a:buClrTx/>
              <a:buSzTx/>
              <a:buFontTx/>
            </a:pPr>
            <a:endParaRPr lang="zh-CN" altLang="en-US" sz="1600" b="1" dirty="0" smtClean="0"/>
          </a:p>
          <a:p>
            <a:r>
              <a:rPr lang="zh-CN" altLang="zh-CN" sz="1400" dirty="0"/>
              <a:t>　　为贯彻落实《关于加快建立全国统一养老机构等级评定体系的指导意见》、《上海市深化养老服务实施方案（2019-2022年）》要求，依据《上海市养老机构等级评定管理办法》，上海市民政局委托上海市养老服务行业协会对2020年度自愿申报等级评定的养老机构开展了现场评价等评定工作，形成初步评定意见。根据《上海市养老机构等级评定管理办法》，上海市民政局组建了“上海市养老机构等级评定委员会”，委员会对初步评定意见进行审核，确定了评定等级。为加强社会监督，现向社会公示评定结果。公示时间：2021年5月20日—2021年5月26日，共7天。如对公示结果有异议，请致电：53531022、53531008。</a:t>
            </a:r>
            <a:endParaRPr lang="zh-CN" altLang="zh-CN" sz="1400" dirty="0"/>
          </a:p>
          <a:p>
            <a:pPr algn="l">
              <a:buClrTx/>
              <a:buSzTx/>
              <a:buFontTx/>
            </a:pPr>
            <a:r>
              <a:rPr lang="zh-CN" altLang="zh-CN" sz="1400" dirty="0">
                <a:solidFill>
                  <a:schemeClr val="accent1">
                    <a:lumMod val="75000"/>
                  </a:schemeClr>
                </a:solidFill>
              </a:rPr>
              <a:t>　　http://cnsf99.com/Detail/index.html?id=462&amp;aid=92288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上海：今年将新增5000张养老床位，年内完成5000户居家适老化改造</a:t>
            </a:r>
            <a:endParaRPr lang="zh-CN" altLang="en-US" sz="1600" b="1" dirty="0" smtClean="0"/>
          </a:p>
          <a:p>
            <a:pPr algn="ctr">
              <a:buClrTx/>
              <a:buSzTx/>
              <a:buFontTx/>
            </a:pPr>
            <a:endParaRPr lang="zh-CN" altLang="en-US" sz="1600" b="1" dirty="0" smtClean="0"/>
          </a:p>
          <a:p>
            <a:r>
              <a:rPr lang="zh-CN" altLang="zh-CN" sz="1400" dirty="0"/>
              <a:t>　　在今天上午举行的“2021上海民生访谈”中，;上海市民政局局长朱勤皓表示，今年将继续新增5000张养老床位，改造2000张老年认知障碍照护床位，同时，今年将大力推广居家适老化改造，年内要完成5000户目标。</a:t>
            </a:r>
            <a:endParaRPr lang="zh-CN" altLang="zh-CN" sz="1400" dirty="0"/>
          </a:p>
          <a:p>
            <a:pPr algn="l">
              <a:buClrTx/>
              <a:buSzTx/>
              <a:buFontTx/>
            </a:pPr>
            <a:r>
              <a:rPr lang="zh-CN" altLang="zh-CN" sz="1400" dirty="0">
                <a:solidFill>
                  <a:schemeClr val="accent1">
                    <a:lumMod val="75000"/>
                  </a:schemeClr>
                </a:solidFill>
              </a:rPr>
              <a:t>　　http://cnsf99.com/Detail/index.html?id=456&amp;aid=91640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上海：建100个老年智慧学习场景，助力跨越“数字鸿沟”</a:t>
            </a:r>
            <a:endParaRPr lang="zh-CN" altLang="en-US" sz="1600" b="1" dirty="0" smtClean="0"/>
          </a:p>
          <a:p>
            <a:pPr algn="ctr">
              <a:buClrTx/>
              <a:buSzTx/>
              <a:buFontTx/>
            </a:pPr>
            <a:endParaRPr lang="zh-CN" altLang="en-US" sz="1600" b="1" dirty="0" smtClean="0"/>
          </a:p>
          <a:p>
            <a:r>
              <a:rPr lang="zh-CN" altLang="zh-CN" sz="1400" dirty="0"/>
              <a:t>　　近日，上海市教委出台《关于推进本市老年教育数字化发展的意见》，实施“双百双千”计划，到2025年，上海全市建设100个老年智慧学习场景，创建100个老年智慧学习品牌，开展1000名助老智慧学习骨干教师培训，推进1000个助学团队培育，形成普惠多元、泛在可选的终身学习环境。</a:t>
            </a:r>
            <a:endParaRPr lang="zh-CN" altLang="zh-CN" sz="1400" dirty="0"/>
          </a:p>
          <a:p>
            <a:pPr algn="l">
              <a:buClrTx/>
              <a:buSzTx/>
              <a:buFontTx/>
            </a:pPr>
            <a:r>
              <a:rPr lang="zh-CN" altLang="zh-CN" sz="1400" dirty="0">
                <a:solidFill>
                  <a:schemeClr val="accent1">
                    <a:lumMod val="75000"/>
                  </a:schemeClr>
                </a:solidFill>
              </a:rPr>
              <a:t>　　http://cnsf99.com/Detail/index.html?id=528&amp;aid=91644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上海市民政局关于表彰第一届上海市“百佳养老护理员”的决定</a:t>
            </a:r>
            <a:endParaRPr lang="zh-CN" altLang="en-US" sz="1600" b="1" dirty="0" smtClean="0"/>
          </a:p>
          <a:p>
            <a:pPr algn="ctr">
              <a:buClrTx/>
              <a:buSzTx/>
              <a:buFontTx/>
            </a:pPr>
            <a:endParaRPr lang="zh-CN" altLang="en-US" sz="1600" b="1" dirty="0" smtClean="0"/>
          </a:p>
          <a:p>
            <a:pPr algn="ctr"/>
            <a:r>
              <a:rPr lang="zh-CN" altLang="zh-CN" sz="1400" dirty="0"/>
              <a:t>沪民养老发〔2021〕7号</a:t>
            </a:r>
            <a:endParaRPr lang="zh-CN" altLang="zh-CN" sz="1400" dirty="0"/>
          </a:p>
          <a:p>
            <a:r>
              <a:rPr lang="zh-CN" altLang="zh-CN" sz="1400" dirty="0"/>
              <a:t>　　在市委、市政府的正确领导下，近年来，本市养老服务事业发展取得积极进展。养老护理员作为养老服务体系中重要的一环，为服务大局、服务民生、服务社会做出了重要贡献，在新时代上海养老服务发展进程中发挥了重要作用，涌现出了一批具有示范引领作用的养老护理标杆人才。</a:t>
            </a:r>
            <a:endParaRPr lang="zh-CN" altLang="zh-CN" sz="1400" dirty="0"/>
          </a:p>
          <a:p>
            <a:pPr algn="l">
              <a:buClrTx/>
              <a:buSzTx/>
              <a:buFontTx/>
            </a:pPr>
            <a:r>
              <a:rPr lang="zh-CN" altLang="zh-CN" sz="1400" dirty="0">
                <a:solidFill>
                  <a:schemeClr val="accent1">
                    <a:lumMod val="75000"/>
                  </a:schemeClr>
                </a:solidFill>
              </a:rPr>
              <a:t>　　http://cnsf99.com/Detail/index.html?id=462&amp;aid=91669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上海出台加快推进上海全球资产管理中心建设意见：扩大税延养老险试点机构与产品范围</a:t>
            </a:r>
            <a:endParaRPr lang="zh-CN" altLang="en-US" sz="1600" b="1" dirty="0" smtClean="0"/>
          </a:p>
          <a:p>
            <a:pPr algn="ctr">
              <a:buClrTx/>
              <a:buSzTx/>
              <a:buFontTx/>
            </a:pPr>
            <a:endParaRPr lang="zh-CN" altLang="en-US" sz="1600" b="1" dirty="0" smtClean="0"/>
          </a:p>
          <a:p>
            <a:r>
              <a:rPr lang="zh-CN" altLang="zh-CN" sz="1400" dirty="0"/>
              <a:t>　　今日，上海市人民政府办公厅印发《关于加快推进上海全球资产管理中心建设的若干意见》的通知，对于上海全球资产管理中心的建设提出多项具体要求。力争到2025年，上海基本建成资产管理领域要素集聚度高、国际化水平强、生态体系较为完备的综合性、开放型资产管理中心，打造成为亚洲资产管理的重要枢纽，迈入全球资产管理中心城市前列。</a:t>
            </a:r>
            <a:endParaRPr lang="zh-CN" altLang="zh-CN" sz="1400" dirty="0"/>
          </a:p>
          <a:p>
            <a:pPr algn="l">
              <a:buClrTx/>
              <a:buSzTx/>
              <a:buFontTx/>
            </a:pPr>
            <a:r>
              <a:rPr lang="zh-CN" altLang="zh-CN" sz="1400" dirty="0">
                <a:solidFill>
                  <a:schemeClr val="accent1">
                    <a:lumMod val="75000"/>
                  </a:schemeClr>
                </a:solidFill>
              </a:rPr>
              <a:t>　　http://cnsf99.com/Detail/index.html?id=572&amp;aid=92437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上海：养老服务的短板及政策建议</a:t>
            </a:r>
            <a:endParaRPr lang="zh-CN" altLang="en-US" sz="1600" b="1" dirty="0" smtClean="0"/>
          </a:p>
          <a:p>
            <a:pPr algn="ctr">
              <a:buClrTx/>
              <a:buSzTx/>
              <a:buFontTx/>
            </a:pPr>
            <a:endParaRPr lang="zh-CN" altLang="en-US" sz="1600" b="1" dirty="0" smtClean="0"/>
          </a:p>
          <a:p>
            <a:r>
              <a:rPr lang="zh-CN" altLang="zh-CN" sz="1400" dirty="0"/>
              <a:t>　　截至2019年底，上海户籍60岁及以上老年人达518.12万人，其中70岁及以上老年人口占比增至15.0%。毫无疑问，在步入深度老龄化阶段之际，上海将面临诸如养老机构供不应求、养老金支出压力加大、纯老家庭和独居老人不断增加、人户分离现象不断加剧等问题的挑战。</a:t>
            </a:r>
            <a:endParaRPr lang="zh-CN" altLang="zh-CN" sz="1400" dirty="0"/>
          </a:p>
          <a:p>
            <a:pPr algn="l">
              <a:buClrTx/>
              <a:buSzTx/>
              <a:buFontTx/>
            </a:pPr>
            <a:r>
              <a:rPr lang="zh-CN" altLang="zh-CN" sz="1400" dirty="0">
                <a:solidFill>
                  <a:schemeClr val="accent1">
                    <a:lumMod val="75000"/>
                  </a:schemeClr>
                </a:solidFill>
              </a:rPr>
              <a:t>　　http://cnsf99.com/Detail/index.html?id=456&amp;aid=92493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409430"/>
          </a:xfrm>
          <a:prstGeom prst="rect">
            <a:avLst/>
          </a:prstGeom>
          <a:ln>
            <a:noFill/>
          </a:ln>
        </p:spPr>
        <p:txBody>
          <a:bodyPr wrap="square">
            <a:spAutoFit/>
          </a:bodyPr>
          <a:lstStyle/>
          <a:p>
            <a:pPr algn="ctr">
              <a:buClrTx/>
              <a:buSzTx/>
              <a:buFontTx/>
            </a:pPr>
            <a:r>
              <a:rPr lang="zh-CN" altLang="en-US" sz="1600" b="1" dirty="0" smtClean="0"/>
              <a:t>　　正重庆市人民政府办公厅关于印发重庆市切实解决老年人运用智能技术困难工作任务清单的通知</a:t>
            </a:r>
            <a:endParaRPr lang="zh-CN" altLang="en-US" sz="1600" b="1" dirty="0" smtClean="0"/>
          </a:p>
          <a:p>
            <a:pPr algn="ctr">
              <a:buClrTx/>
              <a:buSzTx/>
              <a:buFontTx/>
            </a:pPr>
            <a:endParaRPr lang="zh-CN" altLang="en-US" sz="1600" b="1" dirty="0" smtClean="0"/>
          </a:p>
          <a:p>
            <a:pPr algn="ctr"/>
            <a:r>
              <a:rPr lang="zh-CN" altLang="zh-CN" sz="1400" dirty="0"/>
              <a:t>渝府办发〔2021〕44号</a:t>
            </a:r>
            <a:endParaRPr lang="zh-CN" altLang="zh-CN" sz="1400" dirty="0"/>
          </a:p>
          <a:p>
            <a:r>
              <a:rPr lang="zh-CN" altLang="zh-CN" sz="1400" dirty="0"/>
              <a:t>各区县（自治县）人民政府，市政府有关部门，有关单位：</a:t>
            </a:r>
            <a:endParaRPr lang="zh-CN" altLang="zh-CN" sz="1400" dirty="0"/>
          </a:p>
          <a:p>
            <a:r>
              <a:rPr lang="zh-CN" altLang="zh-CN" sz="1400" dirty="0"/>
              <a:t>　　《重庆市切实解决老年人运用智能技术困难工作任务清单》已经市政府同意，现印发给你们，请认真贯彻执行。</a:t>
            </a:r>
            <a:endParaRPr lang="zh-CN" altLang="zh-CN" sz="1400" dirty="0"/>
          </a:p>
          <a:p>
            <a:pPr algn="l">
              <a:buClrTx/>
              <a:buSzTx/>
              <a:buFontTx/>
            </a:pPr>
            <a:r>
              <a:rPr lang="zh-CN" altLang="zh-CN" sz="1400" dirty="0">
                <a:solidFill>
                  <a:schemeClr val="accent1">
                    <a:lumMod val="75000"/>
                  </a:schemeClr>
                </a:solidFill>
              </a:rPr>
              <a:t>　　http://cnsf99.com/Detail/index.html?id=462&amp;aid=91932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重庆第七次人口普查结果：常住人口增加321万，老龄化进一步加深</a:t>
            </a:r>
            <a:endParaRPr lang="zh-CN" altLang="en-US" sz="1600" b="1" dirty="0" smtClean="0"/>
          </a:p>
          <a:p>
            <a:pPr algn="ctr">
              <a:buClrTx/>
              <a:buSzTx/>
              <a:buFontTx/>
            </a:pPr>
            <a:endParaRPr lang="zh-CN" altLang="en-US" sz="1600" b="1" dirty="0" smtClean="0"/>
          </a:p>
          <a:p>
            <a:r>
              <a:rPr lang="zh-CN" altLang="zh-CN" sz="1400" dirty="0"/>
              <a:t>　　近日，重庆市统计局发布了第七次人口普查数据。数据显示，第七次人口普查中，重庆市常住人口为3205.42万人，比第六次人口普查增加320.80万人。60岁及60岁以上人口占21.87%，人口老龄化进一步加深。</a:t>
            </a:r>
            <a:endParaRPr lang="zh-CN" altLang="zh-CN" sz="1400" dirty="0"/>
          </a:p>
          <a:p>
            <a:pPr algn="l">
              <a:buClrTx/>
              <a:buSzTx/>
              <a:buFontTx/>
            </a:pPr>
            <a:r>
              <a:rPr lang="zh-CN" altLang="zh-CN" sz="1400" dirty="0">
                <a:solidFill>
                  <a:schemeClr val="accent1">
                    <a:lumMod val="75000"/>
                  </a:schemeClr>
                </a:solidFill>
              </a:rPr>
              <a:t>　　http://cnsf99.com/Detail/index.html?id=615&amp;aid=92302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重庆首家上市民企布局成都，迪马常青社健康养老项目亮相</a:t>
            </a:r>
            <a:endParaRPr lang="zh-CN" altLang="en-US" sz="1600" b="1" dirty="0" smtClean="0"/>
          </a:p>
          <a:p>
            <a:pPr algn="ctr">
              <a:buClrTx/>
              <a:buSzTx/>
              <a:buFontTx/>
            </a:pPr>
            <a:endParaRPr lang="zh-CN" altLang="en-US" sz="1600" b="1" dirty="0" smtClean="0"/>
          </a:p>
          <a:p>
            <a:r>
              <a:rPr lang="zh-CN" altLang="zh-CN" sz="1400" dirty="0"/>
              <a:t>　　2021年5月26日，重庆首家上市民企迪马股份宣布，旗下康养板块在历经三年的发展与研究后，第一个自持自建自运营项目“迪马常青社·新鸿乐养社区”在四川省成都市成华区正式亮相。</a:t>
            </a:r>
            <a:endParaRPr lang="zh-CN" altLang="zh-CN" sz="1400" dirty="0"/>
          </a:p>
          <a:p>
            <a:r>
              <a:rPr lang="zh-CN" altLang="zh-CN" sz="1400" dirty="0"/>
              <a:t>　　包括全国媒体代表在内的共计百余人，共同见证了这一重要的里程碑时刻。</a:t>
            </a:r>
            <a:endParaRPr lang="zh-CN" altLang="zh-CN" sz="1400" dirty="0"/>
          </a:p>
          <a:p>
            <a:pPr algn="l">
              <a:buClrTx/>
              <a:buSzTx/>
              <a:buFontTx/>
            </a:pPr>
            <a:r>
              <a:rPr lang="zh-CN" altLang="zh-CN" sz="1400" dirty="0">
                <a:solidFill>
                  <a:schemeClr val="accent1">
                    <a:lumMod val="75000"/>
                  </a:schemeClr>
                </a:solidFill>
              </a:rPr>
              <a:t>　　http://cnsf99.com/Detail/index.html?id=522&amp;aid=92532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455910"/>
          </a:xfrm>
          <a:prstGeom prst="rect">
            <a:avLst/>
          </a:prstGeom>
          <a:ln>
            <a:noFill/>
          </a:ln>
        </p:spPr>
        <p:txBody>
          <a:bodyPr wrap="square">
            <a:spAutoFit/>
          </a:bodyPr>
          <a:lstStyle/>
          <a:p>
            <a:pPr algn="ctr">
              <a:buClrTx/>
              <a:buSzTx/>
              <a:buFontTx/>
            </a:pPr>
            <a:r>
              <a:rPr lang="zh-CN" altLang="en-US" sz="1600" b="1" dirty="0" smtClean="0"/>
              <a:t>河南省司法厅关于征求《河南省养老服务条例（草案征求意见稿）》意见的公告</a:t>
            </a:r>
            <a:endParaRPr lang="zh-CN" altLang="en-US" sz="1600" b="1" dirty="0" smtClean="0"/>
          </a:p>
          <a:p>
            <a:pPr algn="ctr">
              <a:buClrTx/>
              <a:buSzTx/>
              <a:buFontTx/>
            </a:pPr>
            <a:endParaRPr lang="zh-CN" altLang="en-US" sz="1600" b="1" dirty="0" smtClean="0"/>
          </a:p>
          <a:p>
            <a:r>
              <a:rPr lang="zh-CN" altLang="zh-CN" sz="1400" dirty="0"/>
              <a:t>　　为了进一步增强立法的公开性、透明度，保障人民群众通过多种途径参与立法活动，推进立法科学化民主化进程，提高立法质量，现将河南省民政厅报送省政府审查的《河南省养老服务条例（草案征求意见稿）》公开向社会征求意见，欢迎有关单位和各界人士对征求意见稿提出意见。请将意见和建议于2021年6月22日前反馈至河南省司法厅社会文化立法处。</a:t>
            </a:r>
            <a:endParaRPr lang="zh-CN" altLang="zh-CN" sz="1400" dirty="0"/>
          </a:p>
          <a:p>
            <a:r>
              <a:rPr lang="zh-CN" altLang="zh-CN" sz="1400" dirty="0"/>
              <a:t>　　邮寄地址：郑州市经四路8号河南省司法厅社会文化立法处</a:t>
            </a:r>
            <a:endParaRPr lang="zh-CN" altLang="zh-CN" sz="1400" dirty="0"/>
          </a:p>
          <a:p>
            <a:pPr algn="l">
              <a:buClrTx/>
              <a:buSzTx/>
              <a:buFontTx/>
            </a:pPr>
            <a:r>
              <a:rPr lang="zh-CN" altLang="zh-CN" sz="1400" dirty="0">
                <a:solidFill>
                  <a:schemeClr val="accent1">
                    <a:lumMod val="75000"/>
                  </a:schemeClr>
                </a:solidFill>
              </a:rPr>
              <a:t>　　http://cnsf99.com/Detail/index.html?id=462&amp;aid=92614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河南：到2025年实现居家社区养老服务覆盖率超90%</a:t>
            </a:r>
            <a:endParaRPr lang="zh-CN" altLang="en-US" sz="1600" b="1" dirty="0" smtClean="0"/>
          </a:p>
          <a:p>
            <a:pPr algn="ctr">
              <a:buClrTx/>
              <a:buSzTx/>
              <a:buFontTx/>
            </a:pPr>
            <a:endParaRPr lang="zh-CN" altLang="en-US" sz="1600" b="1" dirty="0" smtClean="0"/>
          </a:p>
          <a:p>
            <a:r>
              <a:rPr lang="zh-CN" altLang="zh-CN" sz="1400" dirty="0"/>
              <a:t>　　新建小区养老服务设施配建率100%，力争2025年90%以上的街道建成一个兼有嵌入式养老机构的综合养老服务中心，居家社区养老服务覆盖率达到90%以上……5月18日，河南省人民政府新闻办公室召开新闻发布会，介绍了“十三五”民政改革事业取得的成就以及“十四五”期间民政领域的重大规划和主要举措。</a:t>
            </a:r>
            <a:endParaRPr lang="zh-CN" altLang="zh-CN" sz="1400" dirty="0"/>
          </a:p>
          <a:p>
            <a:pPr algn="l">
              <a:buClrTx/>
              <a:buSzTx/>
              <a:buFontTx/>
            </a:pPr>
            <a:r>
              <a:rPr lang="zh-CN" altLang="zh-CN" sz="1400" dirty="0">
                <a:solidFill>
                  <a:schemeClr val="accent1">
                    <a:lumMod val="75000"/>
                  </a:schemeClr>
                </a:solidFill>
              </a:rPr>
              <a:t>　　http://cnsf99.com/Detail/index.html?id=456&amp;aid=92176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山东省民政厅关于建立失智老年人防走失关爱机制的通知</a:t>
            </a:r>
            <a:endParaRPr lang="zh-CN" altLang="en-US" sz="1600" b="1" dirty="0" smtClean="0"/>
          </a:p>
          <a:p>
            <a:pPr algn="ctr">
              <a:buClrTx/>
              <a:buSzTx/>
              <a:buFontTx/>
            </a:pPr>
            <a:endParaRPr lang="zh-CN" altLang="en-US" sz="1600" b="1" dirty="0" smtClean="0"/>
          </a:p>
          <a:p>
            <a:pPr algn="ctr"/>
            <a:r>
              <a:rPr lang="zh-CN" altLang="zh-CN" sz="1400" dirty="0"/>
              <a:t>鲁民函〔2021〕35号</a:t>
            </a:r>
            <a:endParaRPr lang="zh-CN" altLang="zh-CN" sz="1400" dirty="0"/>
          </a:p>
          <a:p>
            <a:r>
              <a:rPr lang="zh-CN" altLang="zh-CN" sz="1400" dirty="0"/>
              <a:t>　　深入贯彻以人民为中心的发展思想，以建立失智老年人防走失关爱机制为目标，向具备行动能力的失智老年人免费配备定位手环，运用信息技术手段，统筹各方力量资源，建立以定位手环为技术支撑，以监护人找寻为主，公安部门、流浪乞讨救助管理机构、养老服务信息平台、基层网格员、社区工作人员、志愿者、新闻媒体联动找寻的多元找寻机制，为失智老年人保驾护航，为失智老年人家庭排忧解难。2021年，全省向不少于3万名具备行动能力的失智老年人发放定位手环。</a:t>
            </a:r>
            <a:endParaRPr lang="zh-CN" altLang="zh-CN" sz="1400" dirty="0"/>
          </a:p>
          <a:p>
            <a:pPr algn="l">
              <a:buClrTx/>
              <a:buSzTx/>
              <a:buFontTx/>
            </a:pPr>
            <a:r>
              <a:rPr lang="zh-CN" altLang="zh-CN" sz="1400" dirty="0">
                <a:solidFill>
                  <a:schemeClr val="accent1">
                    <a:lumMod val="75000"/>
                  </a:schemeClr>
                </a:solidFill>
              </a:rPr>
              <a:t>　　http://cnsf99.com/Detail/index.html?id=462&amp;aid=92046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山东：免费配备定位手环！部署建立失智老年人防走失关爱机制</a:t>
            </a:r>
            <a:endParaRPr lang="zh-CN" altLang="en-US" sz="1600" b="1" dirty="0" smtClean="0"/>
          </a:p>
          <a:p>
            <a:pPr algn="ctr">
              <a:buClrTx/>
              <a:buSzTx/>
              <a:buFontTx/>
            </a:pPr>
            <a:endParaRPr lang="zh-CN" altLang="en-US" sz="1600" b="1" dirty="0" smtClean="0"/>
          </a:p>
          <a:p>
            <a:r>
              <a:rPr lang="zh-CN" altLang="zh-CN" sz="1400" dirty="0"/>
              <a:t>　　失智老年人是走失高危人群，建立失智老年人防走失关爱机制是保护失智老年人人身安全的重要举措。根据省委、省政府部署安排，山东省近日发布《关于建立失智老年人防走失关爱机制的通知》，提出以建立失智老年人防走失关爱机制为目标，向具备行动能力的失智老年人免费配备定位手环。</a:t>
            </a:r>
            <a:endParaRPr lang="zh-CN" altLang="zh-CN" sz="1400" dirty="0"/>
          </a:p>
          <a:p>
            <a:pPr algn="l">
              <a:buClrTx/>
              <a:buSzTx/>
              <a:buFontTx/>
            </a:pPr>
            <a:r>
              <a:rPr lang="zh-CN" altLang="zh-CN" sz="1400" dirty="0">
                <a:solidFill>
                  <a:schemeClr val="accent1">
                    <a:lumMod val="75000"/>
                  </a:schemeClr>
                </a:solidFill>
              </a:rPr>
              <a:t>　　http://cnsf99.com/Detail/index.html?id=528&amp;aid=92029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陕西：西安市首个区级养老产业协会成立</a:t>
            </a:r>
            <a:endParaRPr lang="zh-CN" altLang="en-US" sz="1600" b="1" dirty="0" smtClean="0"/>
          </a:p>
          <a:p>
            <a:pPr algn="ctr">
              <a:buClrTx/>
              <a:buSzTx/>
              <a:buFontTx/>
            </a:pPr>
            <a:endParaRPr lang="zh-CN" altLang="en-US" sz="1600" b="1" dirty="0" smtClean="0"/>
          </a:p>
          <a:p>
            <a:r>
              <a:rPr lang="zh-CN" altLang="zh-CN" sz="1400" dirty="0"/>
              <a:t>　　5月8日，莲湖区养老产业协会筹备大会暨第一届理事会隆重召开，这标志着西安市首个区级养老产业协会——莲湖区养老产业协会正式成立。莲湖区作为西安市的老城区，现有60岁以上老人17.98万，占全区总人口的23.3%，为了积极应对人口老龄化问题，促进莲湖区养老产业健康发展，莲湖区积极筹建养老产业协会，以便为辖区老人提供更加丰富的养老服务。</a:t>
            </a:r>
            <a:endParaRPr lang="zh-CN" altLang="zh-CN" sz="1400" dirty="0"/>
          </a:p>
          <a:p>
            <a:pPr algn="l">
              <a:buClrTx/>
              <a:buSzTx/>
              <a:buFontTx/>
            </a:pPr>
            <a:r>
              <a:rPr lang="zh-CN" altLang="zh-CN" sz="1400" dirty="0">
                <a:solidFill>
                  <a:schemeClr val="accent1">
                    <a:lumMod val="75000"/>
                  </a:schemeClr>
                </a:solidFill>
              </a:rPr>
              <a:t>　　http://cnsf99.com/Detail/index.html?id=456&amp;aid=91796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陕西：陕西省老年学和老年医学学会老年综合征专业委员会成立</a:t>
            </a:r>
            <a:endParaRPr lang="zh-CN" altLang="en-US" sz="1600" b="1" dirty="0" smtClean="0"/>
          </a:p>
          <a:p>
            <a:pPr algn="ctr">
              <a:buClrTx/>
              <a:buSzTx/>
              <a:buFontTx/>
            </a:pPr>
            <a:endParaRPr lang="zh-CN" altLang="en-US" sz="1600" b="1" dirty="0" smtClean="0"/>
          </a:p>
          <a:p>
            <a:pPr algn="l">
              <a:buClrTx/>
              <a:buSzTx/>
              <a:buFontTx/>
            </a:pPr>
            <a:r>
              <a:rPr lang="zh-CN" altLang="zh-CN" sz="1400" dirty="0"/>
              <a:t>　　为更好地服务及满足老年综合征患者的康复需求，5月22日，陕西省老年学和老年医学学会老年综合征专业委员会成立大会在榆阳区人民医院榆林市儿童医院隆重举办，陕西省老年学学会会长米烈汉、秘书长宜福田，西安老年医学分会名誉主任委员李玺，陕西省中医医院医务处处长路波，榆林市卫健委副主任王东林，榆阳区卫健局副局长王进华，以及陕西省老年学和老年医学学会老年综合征专业委员会拟全体委员参加了大会。</a:t>
            </a:r>
            <a:endParaRPr lang="zh-CN" altLang="zh-CN" sz="1400" dirty="0"/>
          </a:p>
          <a:p>
            <a:pPr algn="l">
              <a:buClrTx/>
              <a:buSzTx/>
              <a:buFontTx/>
            </a:pPr>
            <a:r>
              <a:rPr lang="zh-CN" altLang="zh-CN" sz="1400" dirty="0">
                <a:solidFill>
                  <a:schemeClr val="accent1">
                    <a:lumMod val="75000"/>
                  </a:schemeClr>
                </a:solidFill>
              </a:rPr>
              <a:t>　　http://cnsf99.com/Detail/index.html?id=456&amp;aid=92397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6243"/>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633425" y="1729648"/>
            <a:ext cx="9158747" cy="9347835"/>
          </a:xfrm>
          <a:prstGeom prst="rect">
            <a:avLst/>
          </a:prstGeom>
          <a:ln>
            <a:noFill/>
          </a:ln>
        </p:spPr>
        <p:txBody>
          <a:bodyPr wrap="square">
            <a:spAutoFit/>
          </a:bodyPr>
          <a:lstStyle/>
          <a:p>
            <a:pPr algn="ctr"/>
            <a:r>
              <a:rPr lang="zh-CN" altLang="zh-CN" sz="4000" b="1" dirty="0" smtClean="0">
                <a:solidFill>
                  <a:srgbClr val="FF0000"/>
                </a:solidFill>
              </a:rPr>
              <a:t>目录</a:t>
            </a:r>
            <a:endParaRPr lang="zh-CN" altLang="zh-CN" sz="4000" b="1" dirty="0" smtClean="0">
              <a:solidFill>
                <a:srgbClr val="FF0000"/>
              </a:solidFill>
            </a:endParaRPr>
          </a:p>
          <a:p>
            <a:r>
              <a:rPr lang="zh-CN" altLang="zh-CN" sz="1400" b="1" dirty="0" smtClean="0"/>
              <a:t>　　【国家发文】</a:t>
            </a:r>
            <a:endParaRPr lang="zh-CN" altLang="zh-CN" sz="1400" dirty="0" smtClean="0"/>
          </a:p>
          <a:p>
            <a:r>
              <a:rPr lang="zh-CN" altLang="zh-CN" sz="1400" dirty="0" smtClean="0"/>
              <a:t>　　中共中央政治局召开会议听取“十四五”时期积极应对人口老龄化重大政策举措汇报 审议《关于优化生育政策促进人口长期均衡发展的决定》</a:t>
            </a:r>
            <a:endParaRPr lang="zh-CN" altLang="zh-CN" sz="1400" dirty="0" smtClean="0"/>
          </a:p>
          <a:p>
            <a:r>
              <a:rPr lang="zh-CN" altLang="zh-CN" sz="1400" dirty="0" smtClean="0"/>
              <a:t>　　国务院办公厅关于对2020年落实有关重大政策措施真抓实干成效明显地方予以督查激励的通报</a:t>
            </a:r>
            <a:endParaRPr lang="zh-CN" altLang="zh-CN" sz="1400" dirty="0" smtClean="0"/>
          </a:p>
          <a:p>
            <a:r>
              <a:rPr lang="zh-CN" altLang="zh-CN" sz="1400" dirty="0" smtClean="0"/>
              <a:t>　　中国银保监会办公厅关于开展专属商业养老保险试点的通知</a:t>
            </a:r>
            <a:endParaRPr lang="zh-CN" altLang="zh-CN" sz="1400" dirty="0" smtClean="0"/>
          </a:p>
          <a:p>
            <a:r>
              <a:rPr lang="zh-CN" altLang="zh-CN" sz="1400" dirty="0" smtClean="0"/>
              <a:t>　　民政部人力资源社会保障部关于举办全国养老护理职业技能大赛的通知</a:t>
            </a:r>
            <a:endParaRPr lang="zh-CN" altLang="zh-CN" sz="1400" dirty="0" smtClean="0"/>
          </a:p>
          <a:p>
            <a:r>
              <a:rPr lang="zh-CN" altLang="zh-CN" sz="1400" dirty="0" smtClean="0"/>
              <a:t>　　民政部养老服务司负责同志就举办全国养老护理职业技能大赛有关问题答记者问</a:t>
            </a:r>
            <a:endParaRPr lang="zh-CN" altLang="zh-CN" sz="1400" dirty="0" smtClean="0"/>
          </a:p>
          <a:p>
            <a:r>
              <a:rPr lang="zh-CN" altLang="zh-CN" sz="1400" dirty="0" smtClean="0"/>
              <a:t>　　国家发展改革委关于“十四五”时期深化价格机制改革行动方案的通知</a:t>
            </a:r>
            <a:endParaRPr lang="zh-CN" altLang="zh-CN" sz="1400" dirty="0" smtClean="0"/>
          </a:p>
          <a:p>
            <a:r>
              <a:rPr lang="zh-CN" altLang="zh-CN" sz="1400" dirty="0" smtClean="0"/>
              <a:t>　　商务部等12部门关于推进城市一刻钟便民生活圈建设的意见</a:t>
            </a:r>
            <a:endParaRPr lang="zh-CN" altLang="zh-CN" sz="1400" dirty="0" smtClean="0"/>
          </a:p>
          <a:p>
            <a:r>
              <a:rPr lang="zh-CN" altLang="zh-CN" sz="1400" dirty="0" smtClean="0"/>
              <a:t>　　全国老龄办  公安部民政部  中国银保监会关于养老领域非法集资的风险提示</a:t>
            </a:r>
            <a:endParaRPr lang="zh-CN" altLang="zh-CN" sz="1400" dirty="0" smtClean="0"/>
          </a:p>
          <a:p>
            <a:r>
              <a:rPr lang="zh-CN" altLang="zh-CN" sz="1400" dirty="0" smtClean="0"/>
              <a:t>　　国家卫生健康委召开老龄工作专题调研交流会</a:t>
            </a:r>
            <a:endParaRPr lang="zh-CN" altLang="zh-CN" sz="1400" dirty="0" smtClean="0"/>
          </a:p>
          <a:p>
            <a:r>
              <a:rPr lang="zh-CN" altLang="zh-CN" sz="1400" dirty="0" smtClean="0"/>
              <a:t>　　民政部2021年第二季度例行新闻发布会</a:t>
            </a:r>
            <a:endParaRPr lang="zh-CN" altLang="zh-CN" sz="1400" dirty="0" smtClean="0"/>
          </a:p>
          <a:p>
            <a:r>
              <a:rPr lang="zh-CN" altLang="zh-CN" sz="1400" dirty="0" smtClean="0"/>
              <a:t>　　国新办举行第七次全国人口普查主要数据结果发布会</a:t>
            </a:r>
            <a:endParaRPr lang="zh-CN" altLang="zh-CN" sz="1400" dirty="0" smtClean="0"/>
          </a:p>
          <a:p>
            <a:r>
              <a:rPr lang="zh-CN" altLang="zh-CN" sz="1400" dirty="0" smtClean="0"/>
              <a:t>　　加快发展康复辅助器具产业部际联席会议第五次全体会议在京召开</a:t>
            </a:r>
            <a:endParaRPr lang="zh-CN" altLang="zh-CN" sz="1400" dirty="0" smtClean="0"/>
          </a:p>
          <a:p>
            <a:r>
              <a:rPr lang="zh-CN" altLang="zh-CN" sz="1400" dirty="0" smtClean="0"/>
              <a:t>　　</a:t>
            </a:r>
            <a:r>
              <a:rPr lang="en-US" altLang="zh-CN" sz="1400" dirty="0" smtClean="0">
                <a:sym typeface="+mn-ea"/>
              </a:rPr>
              <a:t>人社部：灵活就业人员规模达2亿，正研究制定参加养老保险兜底措施</a:t>
            </a:r>
            <a:endParaRPr lang="en-US" altLang="zh-CN" sz="1400" dirty="0" smtClean="0"/>
          </a:p>
          <a:p>
            <a:r>
              <a:rPr lang="en-US" altLang="zh-CN" sz="1400" dirty="0" smtClean="0">
                <a:sym typeface="+mn-ea"/>
              </a:rPr>
              <a:t>　　全国老龄办联合三部门发布养老领域非法集资风险提示</a:t>
            </a:r>
            <a:endParaRPr lang="en-US" altLang="zh-CN" sz="1400" dirty="0" smtClean="0"/>
          </a:p>
          <a:p>
            <a:r>
              <a:rPr lang="en-US" altLang="zh-CN" sz="1400" dirty="0" smtClean="0">
                <a:sym typeface="+mn-ea"/>
              </a:rPr>
              <a:t>　　我国养老护理员仅占8%！国家卫生健康委：要把护理员这支队伍建起来</a:t>
            </a:r>
            <a:endParaRPr lang="en-US" altLang="zh-CN" sz="1400" dirty="0" smtClean="0"/>
          </a:p>
          <a:p>
            <a:r>
              <a:rPr lang="en-US" altLang="zh-CN" sz="1400" dirty="0" smtClean="0">
                <a:sym typeface="+mn-ea"/>
              </a:rPr>
              <a:t>　　国务院参事室特约研究员刘奇：打造多元互动养老体系</a:t>
            </a:r>
            <a:endParaRPr lang="en-US" altLang="zh-CN" sz="1400" dirty="0" smtClean="0"/>
          </a:p>
          <a:p>
            <a:r>
              <a:rPr lang="en-US" altLang="zh-CN" sz="1400" dirty="0" smtClean="0">
                <a:sym typeface="+mn-ea"/>
              </a:rPr>
              <a:t>　　国家统计局：中国目前仍然处于轻度老龄化阶段</a:t>
            </a:r>
            <a:endParaRPr lang="zh-CN" altLang="zh-CN" sz="1400" dirty="0" smtClean="0"/>
          </a:p>
          <a:p>
            <a:endParaRPr lang="zh-CN" altLang="zh-CN" sz="1400" dirty="0" smtClean="0"/>
          </a:p>
          <a:p>
            <a:endParaRPr lang="zh-CN" altLang="zh-CN" sz="14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271125"/>
          </a:xfrm>
          <a:prstGeom prst="rect">
            <a:avLst/>
          </a:prstGeom>
          <a:ln>
            <a:noFill/>
          </a:ln>
        </p:spPr>
        <p:txBody>
          <a:bodyPr wrap="square">
            <a:spAutoFit/>
          </a:bodyPr>
          <a:lstStyle/>
          <a:p>
            <a:pPr algn="ctr">
              <a:buClrTx/>
              <a:buSzTx/>
              <a:buFontTx/>
            </a:pPr>
            <a:r>
              <a:rPr lang="zh-CN" altLang="en-US" sz="1600" b="1" dirty="0" smtClean="0"/>
              <a:t>湖北：武汉2022年将新增养老服务综合体100个</a:t>
            </a:r>
            <a:endParaRPr lang="zh-CN" altLang="en-US" sz="1600" b="1" dirty="0" smtClean="0"/>
          </a:p>
          <a:p>
            <a:pPr algn="ctr">
              <a:buClrTx/>
              <a:buSzTx/>
              <a:buFontTx/>
            </a:pPr>
            <a:endParaRPr lang="zh-CN" altLang="en-US" sz="1600" b="1" dirty="0" smtClean="0"/>
          </a:p>
          <a:p>
            <a:r>
              <a:rPr lang="zh-CN" altLang="zh-CN" sz="1400" dirty="0"/>
              <a:t>　　日前，武汉市政府办公厅印发《市政府关于加快推进养老服务高质量发展的实施意见》，提出到2022年，武汉全市至少新增养老中心7所、养老服务综合体100个，由政府提供设施场所的养老床位总数达2.2万张以上。</a:t>
            </a:r>
            <a:endParaRPr lang="zh-CN" altLang="zh-CN" sz="1400" dirty="0"/>
          </a:p>
          <a:p>
            <a:r>
              <a:rPr lang="zh-CN" altLang="zh-CN" sz="1400" dirty="0"/>
              <a:t>　　针对养老业发展，《实施意见》提出多项补贴措施。其中，在支持养老服务机构规模化、连锁化发展方面，对连锁运营3A及以上等次养老服务设施达到5个（含）以上的企业或者社会组织给予20万元一次性奖励。</a:t>
            </a:r>
            <a:endParaRPr lang="zh-CN" altLang="zh-CN" sz="1400" dirty="0"/>
          </a:p>
          <a:p>
            <a:pPr algn="l">
              <a:buClrTx/>
              <a:buSzTx/>
              <a:buFontTx/>
            </a:pPr>
            <a:r>
              <a:rPr lang="zh-CN" altLang="zh-CN" sz="1400" dirty="0">
                <a:solidFill>
                  <a:schemeClr val="accent1">
                    <a:lumMod val="75000"/>
                  </a:schemeClr>
                </a:solidFill>
              </a:rPr>
              <a:t>　　http://cnsf99.com/Detail/index.html?id=456&amp;aid=92551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江苏：苏州家庭适老化改造四部曲，让老人居老宅轻松养老</a:t>
            </a:r>
            <a:endParaRPr lang="zh-CN" altLang="en-US" sz="1600" b="1" dirty="0" smtClean="0"/>
          </a:p>
          <a:p>
            <a:pPr algn="ctr">
              <a:buClrTx/>
              <a:buSzTx/>
              <a:buFontTx/>
            </a:pPr>
            <a:endParaRPr lang="zh-CN" altLang="en-US" sz="1600" b="1" dirty="0" smtClean="0"/>
          </a:p>
          <a:p>
            <a:r>
              <a:rPr lang="zh-CN" altLang="zh-CN" sz="1400" dirty="0"/>
              <a:t>　　5月6日，苏州召开做大做强养老健康产业专题会议，部署市属康养集团组建工作，目的在于完善多元养老服务，加快做大做强养老健康产业——苏州老龄化率已达25.69%，现有各类养老机构仅162家、床位数5.42万个，养老机构“一床难求”问题比较突出。</a:t>
            </a:r>
            <a:endParaRPr lang="zh-CN" altLang="zh-CN" sz="1400" dirty="0"/>
          </a:p>
          <a:p>
            <a:pPr algn="l">
              <a:buClrTx/>
              <a:buSzTx/>
              <a:buFontTx/>
            </a:pPr>
            <a:r>
              <a:rPr lang="zh-CN" altLang="zh-CN" sz="1400" dirty="0">
                <a:solidFill>
                  <a:schemeClr val="accent1">
                    <a:lumMod val="75000"/>
                  </a:schemeClr>
                </a:solidFill>
              </a:rPr>
              <a:t>　　http://cnsf99.com/Detail/index.html?id=456&amp;aid=92136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江西省民政厅、江西省地方金融监督管理局等五部门印发《关于加强养老机构预付费管理的指导意见（试行）》的通知</a:t>
            </a:r>
            <a:endParaRPr lang="zh-CN" altLang="en-US" sz="1600" b="1" dirty="0" smtClean="0"/>
          </a:p>
          <a:p>
            <a:pPr algn="ctr">
              <a:buClrTx/>
              <a:buSzTx/>
              <a:buFontTx/>
            </a:pPr>
            <a:endParaRPr lang="zh-CN" altLang="en-US" sz="1600" b="1" dirty="0" smtClean="0"/>
          </a:p>
          <a:p>
            <a:pPr algn="ctr"/>
            <a:r>
              <a:rPr lang="zh-CN" altLang="zh-CN" sz="1400" dirty="0"/>
              <a:t>赣民字〔2021〕19号</a:t>
            </a:r>
            <a:endParaRPr lang="zh-CN" altLang="zh-CN" sz="1400" dirty="0"/>
          </a:p>
          <a:p>
            <a:pPr algn="l">
              <a:buClrTx/>
              <a:buSzTx/>
              <a:buFontTx/>
            </a:pPr>
            <a:r>
              <a:rPr lang="zh-CN" altLang="zh-CN" sz="1400" dirty="0"/>
              <a:t>　　第一条为加强养老机构预付费管理，保护老年人合法权益，防范化解养老服务领域非法集资风险，促进养老服务业健康发展，根据《防范和处置非法集资条例》和国务院办公厅《关于推进养老服务发展的意见》（国办发〔2019〕5号）、《关于建立健全养老服务综合监管制度促进养老服务高质量发展的意见》（国办发〔2020〕48号）等文件精神，提出本指导意见。</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http://cnsf99.com/Detail/index.html?id=462&amp;aid=91770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55860"/>
          </a:xfrm>
          <a:prstGeom prst="rect">
            <a:avLst/>
          </a:prstGeom>
          <a:ln>
            <a:noFill/>
          </a:ln>
        </p:spPr>
        <p:txBody>
          <a:bodyPr wrap="square">
            <a:spAutoFit/>
          </a:bodyPr>
          <a:lstStyle/>
          <a:p>
            <a:pPr algn="ctr">
              <a:buClrTx/>
              <a:buSzTx/>
              <a:buFontTx/>
            </a:pPr>
            <a:r>
              <a:rPr lang="zh-CN" altLang="en-US" sz="1600" b="1" dirty="0" smtClean="0"/>
              <a:t>　江西：养老机构“会员卡”客户总数不得超过实际可用床位数</a:t>
            </a:r>
            <a:endParaRPr lang="zh-CN" altLang="en-US" sz="1600" b="1" dirty="0" smtClean="0"/>
          </a:p>
          <a:p>
            <a:pPr algn="ctr">
              <a:buClrTx/>
              <a:buSzTx/>
              <a:buFontTx/>
            </a:pPr>
            <a:endParaRPr lang="zh-CN" altLang="en-US" sz="1600" b="1" dirty="0" smtClean="0"/>
          </a:p>
          <a:p>
            <a:r>
              <a:rPr lang="zh-CN" altLang="zh-CN" sz="1400" dirty="0"/>
              <a:t>　　近日，江西省有关部门联合印发《关于加强养老机构预付费管理的指导意见（试行）》，明确实行会员制的养老机构预收的单个会员费金额不得超过本机构最高养老服务月收费标准的12倍，“会员卡”客户总数不得超过该机构实际可用床位总数。</a:t>
            </a:r>
            <a:endParaRPr lang="zh-CN" altLang="zh-CN" sz="1400" dirty="0"/>
          </a:p>
          <a:p>
            <a:pPr algn="l">
              <a:buClrTx/>
              <a:buSzTx/>
              <a:buFontTx/>
            </a:pPr>
            <a:r>
              <a:rPr lang="zh-CN" altLang="zh-CN" sz="1400" dirty="0">
                <a:solidFill>
                  <a:schemeClr val="accent1">
                    <a:lumMod val="75000"/>
                  </a:schemeClr>
                </a:solidFill>
              </a:rPr>
              <a:t>　　http://cnsf99.com/Detail/index.html?id=456&amp;aid=91769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安徽：省民政厅来我市开展《安徽省构建多层次养老服务体系（2018-2020）行动计划》评估工作</a:t>
            </a:r>
            <a:endParaRPr lang="zh-CN" altLang="en-US" sz="1600" b="1" dirty="0" smtClean="0"/>
          </a:p>
          <a:p>
            <a:pPr algn="ctr">
              <a:buClrTx/>
              <a:buSzTx/>
              <a:buFontTx/>
            </a:pPr>
            <a:endParaRPr lang="zh-CN" altLang="en-US" sz="1600" b="1" dirty="0" smtClean="0"/>
          </a:p>
          <a:p>
            <a:r>
              <a:rPr lang="zh-CN" altLang="zh-CN" sz="1400" dirty="0"/>
              <a:t>　　4月29日，省民政厅养老服务处处长胡前义率队来我市开展《安徽省构建多层次养老服务体系（2018-2020）行动计划》评估工作。安徽大学人口研究所所长孙中锋等参与评估工作。安庆市民政局局长叶林霞、副局长王战文、四级调研员路兴华陪同调研。市财政局、市卫健委、市医保局、市市场监管局、市住建局、市自规局相关负责同志及市城区部分养老服务机构代表参加座谈。</a:t>
            </a:r>
            <a:endParaRPr lang="zh-CN" altLang="zh-CN" sz="1400" dirty="0"/>
          </a:p>
          <a:p>
            <a:pPr algn="l">
              <a:buClrTx/>
              <a:buSzTx/>
              <a:buFontTx/>
            </a:pPr>
            <a:r>
              <a:rPr lang="zh-CN" altLang="zh-CN" sz="1400" dirty="0">
                <a:solidFill>
                  <a:schemeClr val="accent1">
                    <a:lumMod val="75000"/>
                  </a:schemeClr>
                </a:solidFill>
              </a:rPr>
              <a:t>　　http://cnsf99.com/Detail/index.html?id=456&amp;aid=91698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云南：将加强城镇社区养老服务配套设施建设</a:t>
            </a:r>
            <a:endParaRPr lang="zh-CN" altLang="en-US" sz="1600" b="1" dirty="0" smtClean="0"/>
          </a:p>
          <a:p>
            <a:pPr algn="ctr">
              <a:buClrTx/>
              <a:buSzTx/>
              <a:buFontTx/>
            </a:pPr>
            <a:endParaRPr lang="zh-CN" altLang="en-US" sz="1600" b="1" dirty="0" smtClean="0"/>
          </a:p>
          <a:p>
            <a:r>
              <a:rPr lang="zh-CN" altLang="zh-CN" sz="1400" dirty="0"/>
              <a:t>　　近日，云南省民政厅联合省住房和城乡建设厅、省自然资源厅、省财政厅印发通知，将在城市更新工作中加强城镇老旧小区养老服务设施建设，明确在统筹推进城市更新工作中适应人口老龄化需要，加强适老化设施、无障碍设施改造。到2021年年底，全省老旧小区改造要配套城镇社区养老服务设施，住宅小区每百户不少于15平方米（昆明主城区每百户不少于20平方米）。</a:t>
            </a:r>
            <a:endParaRPr lang="zh-CN" altLang="zh-CN" sz="1400" dirty="0"/>
          </a:p>
          <a:p>
            <a:pPr algn="l">
              <a:buClrTx/>
              <a:buSzTx/>
              <a:buFontTx/>
            </a:pPr>
            <a:r>
              <a:rPr lang="zh-CN" altLang="zh-CN" sz="1400" dirty="0">
                <a:solidFill>
                  <a:schemeClr val="accent1">
                    <a:lumMod val="75000"/>
                  </a:schemeClr>
                </a:solidFill>
              </a:rPr>
              <a:t>　　http://cnsf99.com/Detail/index.html?id=456&amp;aid=91741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624695"/>
          </a:xfrm>
          <a:prstGeom prst="rect">
            <a:avLst/>
          </a:prstGeom>
          <a:ln>
            <a:noFill/>
          </a:ln>
        </p:spPr>
        <p:txBody>
          <a:bodyPr wrap="square">
            <a:spAutoFit/>
          </a:bodyPr>
          <a:lstStyle/>
          <a:p>
            <a:pPr algn="ctr">
              <a:buClrTx/>
              <a:buSzTx/>
              <a:buFontTx/>
            </a:pPr>
            <a:r>
              <a:rPr lang="zh-CN" altLang="en-US" sz="1600" b="1" dirty="0" smtClean="0"/>
              <a:t>云南：昆明市将推动每个县至少建成1家医养结合机构</a:t>
            </a:r>
            <a:endParaRPr lang="zh-CN" altLang="en-US" sz="1600" b="1" dirty="0" smtClean="0"/>
          </a:p>
          <a:p>
            <a:pPr algn="ctr">
              <a:buClrTx/>
              <a:buSzTx/>
              <a:buFontTx/>
            </a:pPr>
            <a:endParaRPr lang="zh-CN" altLang="en-US" sz="1600" b="1" dirty="0" smtClean="0"/>
          </a:p>
          <a:p>
            <a:r>
              <a:rPr lang="zh-CN" altLang="zh-CN" sz="1400" dirty="0"/>
              <a:t>　　自2009年昆明市就进入了人口老龄化社会，养老问题备受市民关注，那么昆明养老服务工作推进得怎么样了？今天（5月25日），昆明市卫生健康委员会党委书记张云海做客昆明广播电视台《春城热线》节目，就昆明市优化重点人群健康服务的情况进行介绍。</a:t>
            </a:r>
            <a:endParaRPr lang="zh-CN" altLang="zh-CN" sz="1400" dirty="0"/>
          </a:p>
          <a:p>
            <a:pPr algn="l">
              <a:buClrTx/>
              <a:buSzTx/>
              <a:buFontTx/>
            </a:pPr>
            <a:r>
              <a:rPr lang="zh-CN" altLang="zh-CN" sz="1400" dirty="0">
                <a:solidFill>
                  <a:schemeClr val="accent1">
                    <a:lumMod val="75000"/>
                  </a:schemeClr>
                </a:solidFill>
              </a:rPr>
              <a:t>　　http://cnsf99.com/Detail/index.html?id=456&amp;aid=92508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云南：深化为老服务！今年将创建24个全国示范性城乡老年友好型社区</a:t>
            </a:r>
            <a:endParaRPr lang="zh-CN" altLang="en-US" sz="1600" b="1" dirty="0" smtClean="0"/>
          </a:p>
          <a:p>
            <a:pPr algn="ctr">
              <a:buClrTx/>
              <a:buSzTx/>
              <a:buFontTx/>
            </a:pPr>
            <a:endParaRPr lang="zh-CN" altLang="en-US" sz="1600" b="1" dirty="0" smtClean="0"/>
          </a:p>
          <a:p>
            <a:r>
              <a:rPr lang="zh-CN" altLang="zh-CN" sz="1400" dirty="0"/>
              <a:t>　　日前，云南省卫生健康委员会、云南省老龄工作委员会办公室启动了全国示范性城乡老年友好型社区创建工作，按照各州、市常住老年人口总数、社区数量、老龄工作情况等因素分配申报名额，分年度推荐符合条件的示范性老年友好型社区。2021年全省申报名额总数24个。创建工作也是各个社区打造宜居生活环境、深化为老服务的契机。</a:t>
            </a:r>
            <a:endParaRPr lang="zh-CN" altLang="zh-CN" sz="1400" dirty="0"/>
          </a:p>
          <a:p>
            <a:pPr algn="l">
              <a:buClrTx/>
              <a:buSzTx/>
              <a:buFontTx/>
            </a:pPr>
            <a:r>
              <a:rPr lang="zh-CN" altLang="zh-CN" sz="1400" dirty="0">
                <a:solidFill>
                  <a:schemeClr val="accent1">
                    <a:lumMod val="75000"/>
                  </a:schemeClr>
                </a:solidFill>
              </a:rPr>
              <a:t>　　http://cnsf99.com/Detail/index.html?id=522&amp;aid=92583</a:t>
            </a:r>
            <a:endParaRPr lang="zh-CN" altLang="zh-CN" sz="1400" dirty="0">
              <a:solidFill>
                <a:schemeClr val="accent1">
                  <a:lumMod val="75000"/>
                </a:schemeClr>
              </a:solidFill>
            </a:endParaRPr>
          </a:p>
          <a:p>
            <a:pPr algn="l">
              <a:buClrTx/>
              <a:buSzTx/>
              <a:buFontTx/>
            </a:pPr>
            <a:endParaRPr lang="zh-CN" altLang="en-US" sz="1600" b="1" dirty="0" smtClean="0"/>
          </a:p>
          <a:p>
            <a:pPr algn="ctr">
              <a:buClrTx/>
              <a:buSzTx/>
              <a:buFontTx/>
            </a:pPr>
            <a:r>
              <a:rPr lang="zh-CN" altLang="en-US" sz="1600" b="1" dirty="0" smtClean="0"/>
              <a:t>贵州：《贵州省养老服务条例(草案)》首次提审，养老机构虐待老年人最高罚10万并停业整顿</a:t>
            </a:r>
            <a:endParaRPr lang="zh-CN" altLang="en-US" sz="1600" b="1" dirty="0" smtClean="0"/>
          </a:p>
          <a:p>
            <a:pPr algn="l">
              <a:buClrTx/>
              <a:buSzTx/>
              <a:buFontTx/>
            </a:pPr>
            <a:endParaRPr lang="zh-CN" altLang="en-US" sz="1600" b="1" dirty="0" smtClean="0"/>
          </a:p>
          <a:p>
            <a:pPr algn="l">
              <a:buClrTx/>
              <a:buSzTx/>
              <a:buFontTx/>
            </a:pPr>
            <a:r>
              <a:rPr lang="zh-CN" altLang="zh-CN" sz="1400" dirty="0"/>
              <a:t>　　9月24日，贵州省十三届人大常委会第十九次会议举行第二次全体会议。会上，《贵州省养老服务条例(草案)》(以下简称《条例(草案)》首次提审。</a:t>
            </a:r>
            <a:endParaRPr lang="zh-CN" altLang="zh-CN" sz="1400" dirty="0"/>
          </a:p>
          <a:p>
            <a:r>
              <a:rPr lang="zh-CN" altLang="zh-CN" sz="1400" dirty="0"/>
              <a:t>　　贵州省于2003年迈入老龄化社会，截至2019年底，全省60周岁以上老年人口已达580.03万人(占常住人口的16.01%)，人口老龄化超前于经济社会发展水平，未富先老问题日趋明显。</a:t>
            </a:r>
            <a:endParaRPr lang="zh-CN" altLang="zh-CN" sz="1400" dirty="0"/>
          </a:p>
          <a:p>
            <a:pPr algn="l">
              <a:buClrTx/>
              <a:buSzTx/>
              <a:buFontTx/>
            </a:pPr>
            <a:r>
              <a:rPr lang="zh-CN" altLang="zh-CN" sz="1400" dirty="0">
                <a:solidFill>
                  <a:schemeClr val="accent1">
                    <a:lumMod val="75000"/>
                  </a:schemeClr>
                </a:solidFill>
              </a:rPr>
              <a:t>　　http://cnsf99.com/Detail/index.html?id=456&amp;aid=92481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820420"/>
            <a:ext cx="9158747" cy="10732770"/>
          </a:xfrm>
          <a:prstGeom prst="rect">
            <a:avLst/>
          </a:prstGeom>
          <a:ln>
            <a:noFill/>
          </a:ln>
        </p:spPr>
        <p:txBody>
          <a:bodyPr wrap="square">
            <a:spAutoFit/>
          </a:bodyPr>
          <a:lstStyle/>
          <a:p>
            <a:pPr algn="ctr">
              <a:buClrTx/>
              <a:buSzTx/>
              <a:buFontTx/>
            </a:pPr>
            <a:r>
              <a:rPr lang="zh-CN" altLang="en-US" sz="1600" b="1" dirty="0" smtClean="0"/>
              <a:t>四川省医疗保障局关于医疗保障促进医疗卫生与养老服务相结合的实施意见</a:t>
            </a:r>
            <a:endParaRPr lang="zh-CN" altLang="en-US" sz="1600" b="1" dirty="0" smtClean="0"/>
          </a:p>
          <a:p>
            <a:pPr algn="ctr">
              <a:buClrTx/>
              <a:buSzTx/>
              <a:buFontTx/>
            </a:pPr>
            <a:endParaRPr lang="zh-CN" altLang="en-US" sz="1600" b="1" dirty="0" smtClean="0"/>
          </a:p>
          <a:p>
            <a:pPr algn="ctr"/>
            <a:r>
              <a:rPr lang="zh-CN" altLang="zh-CN" sz="1400" dirty="0"/>
              <a:t>川医保发〔2021〕5号</a:t>
            </a:r>
            <a:endParaRPr lang="zh-CN" altLang="zh-CN" sz="1400" dirty="0"/>
          </a:p>
          <a:p>
            <a:r>
              <a:rPr lang="zh-CN" altLang="zh-CN" sz="1400" dirty="0"/>
              <a:t>　　为贯彻落实《中共中央国务院关于深化医疗保障制度改革意见》（中发〔2020〕5号）《关于深入推进医养结合发展的若干意见》（国卫老龄发〔2019〕60号）《四川省人民政府办公厅关于印发四川省医疗卫生与养老服务相结合发展规划（2018-2025年）的通知》（川办发〔2018〕78号）等文件精神，积极应对人口老龄化，减轻老年人就医负担，充分发挥医保基金的战略性购买作用，促进医疗卫生与养老服务相结合，助力创建全国医养结合示范省，增进民生福祉，现提出以下意见。</a:t>
            </a:r>
            <a:endParaRPr lang="zh-CN" altLang="zh-CN" sz="1400" dirty="0"/>
          </a:p>
          <a:p>
            <a:pPr algn="l">
              <a:buClrTx/>
              <a:buSzTx/>
              <a:buFontTx/>
            </a:pPr>
            <a:r>
              <a:rPr lang="zh-CN" altLang="zh-CN" sz="1400" dirty="0">
                <a:solidFill>
                  <a:schemeClr val="accent1">
                    <a:lumMod val="75000"/>
                  </a:schemeClr>
                </a:solidFill>
              </a:rPr>
              <a:t>　　http://cnsf99.com/Detail/index.html?id=462&amp;aid=92270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广东省民政厅办公室关于印发《广东省部署推广“金民工程”全国养老服务信息系统工作方案》的通知</a:t>
            </a:r>
            <a:endParaRPr lang="zh-CN" altLang="en-US" sz="1600" b="1" dirty="0" smtClean="0"/>
          </a:p>
          <a:p>
            <a:pPr algn="ctr">
              <a:buClrTx/>
              <a:buSzTx/>
              <a:buFontTx/>
            </a:pPr>
            <a:endParaRPr lang="zh-CN" altLang="en-US" sz="1600" b="1" dirty="0" smtClean="0"/>
          </a:p>
          <a:p>
            <a:pPr algn="ctr"/>
            <a:r>
              <a:rPr lang="zh-CN" altLang="zh-CN" sz="1400" dirty="0"/>
              <a:t>粤民办函〔2021〕46号</a:t>
            </a:r>
            <a:endParaRPr lang="zh-CN" altLang="zh-CN" sz="1400" dirty="0"/>
          </a:p>
          <a:p>
            <a:r>
              <a:rPr lang="zh-CN" altLang="zh-CN" sz="1400" dirty="0"/>
              <a:t>　　根据《民政部养老服务司民政部信息中心关于印发〈“金民工程”全国养老服务信息系统部署推广工作方案〉的通知》和全国养老服务信息系统推广应用电视电话会议的部署要求，省民政厅制定了《广东省部署推广“金民工程”全国养老服务信息系统工作方案》，现印发给你们，请按照方案有关要求认真抓好落实。</a:t>
            </a:r>
            <a:endParaRPr lang="zh-CN" altLang="zh-CN" sz="1400" dirty="0"/>
          </a:p>
          <a:p>
            <a:pPr algn="l">
              <a:buClrTx/>
              <a:buSzTx/>
              <a:buFontTx/>
            </a:pPr>
            <a:r>
              <a:rPr lang="zh-CN" altLang="zh-CN" sz="1400" dirty="0">
                <a:solidFill>
                  <a:schemeClr val="accent1">
                    <a:lumMod val="75000"/>
                  </a:schemeClr>
                </a:solidFill>
              </a:rPr>
              <a:t>　　http://cnsf99.com/Detail/index.html?id=462&amp;aid=91717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广东省民政厅关于印发《2021年全省特困人员供养服务设施（敬老院）改造提升工程工作要点》的通知</a:t>
            </a:r>
            <a:endParaRPr lang="zh-CN" altLang="en-US" sz="1600" b="1" dirty="0" smtClean="0"/>
          </a:p>
          <a:p>
            <a:pPr algn="ctr">
              <a:buClrTx/>
              <a:buSzTx/>
              <a:buFontTx/>
            </a:pPr>
            <a:endParaRPr lang="zh-CN" altLang="en-US" sz="1600" b="1" dirty="0" smtClean="0"/>
          </a:p>
          <a:p>
            <a:pPr algn="ctr"/>
            <a:r>
              <a:rPr lang="zh-CN" altLang="zh-CN" sz="1400" dirty="0"/>
              <a:t>粤民函〔2021〕82号</a:t>
            </a:r>
            <a:endParaRPr lang="zh-CN" altLang="zh-CN" sz="1400" dirty="0"/>
          </a:p>
          <a:p>
            <a:r>
              <a:rPr lang="zh-CN" altLang="zh-CN" sz="1400" dirty="0"/>
              <a:t>　　现将《2021年全省特困人员供养服务设施（敬老院）改造提升工程工作要点》印发给你们，请结合实际制定本地区2021年改造提升工程具体措施，并切实抓好落实。</a:t>
            </a:r>
            <a:endParaRPr lang="zh-CN" altLang="zh-CN" sz="1400" dirty="0"/>
          </a:p>
          <a:p>
            <a:pPr algn="l">
              <a:buClrTx/>
              <a:buSzTx/>
              <a:buFontTx/>
            </a:pPr>
            <a:r>
              <a:rPr lang="zh-CN" altLang="zh-CN" sz="1400" dirty="0">
                <a:solidFill>
                  <a:schemeClr val="accent1">
                    <a:lumMod val="75000"/>
                  </a:schemeClr>
                </a:solidFill>
              </a:rPr>
              <a:t>　　http://cnsf99.com/Detail/index.html?id=462&amp;aid=91718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广东：粤计划5年内释216.8亿元打造14项工程，涉救助养老网</a:t>
            </a:r>
            <a:endParaRPr lang="zh-CN" altLang="en-US" sz="1600" b="1" dirty="0" smtClean="0"/>
          </a:p>
          <a:p>
            <a:pPr algn="ctr">
              <a:buClrTx/>
              <a:buSzTx/>
              <a:buFontTx/>
            </a:pPr>
            <a:endParaRPr lang="zh-CN" altLang="en-US" sz="1600" b="1" dirty="0" smtClean="0"/>
          </a:p>
          <a:p>
            <a:r>
              <a:rPr lang="zh-CN" altLang="zh-CN" sz="1400" dirty="0"/>
              <a:t>　　广东省民政厅发布11日发布《广东民政事业发展“十四五”规划(2021-2025年)》，该规划分为“大救助、大养老服务、大儿童保障、大慈善、大社会治理”五大工作体系，重点打造14个工程，预计“十四五”期间总投资216.8亿元。</a:t>
            </a:r>
            <a:endParaRPr lang="zh-CN" altLang="zh-CN" sz="1400" dirty="0"/>
          </a:p>
          <a:p>
            <a:pPr algn="l">
              <a:buClrTx/>
              <a:buSzTx/>
              <a:buFontTx/>
            </a:pPr>
            <a:r>
              <a:rPr lang="zh-CN" altLang="zh-CN" sz="1400" dirty="0">
                <a:solidFill>
                  <a:schemeClr val="accent1">
                    <a:lumMod val="75000"/>
                  </a:schemeClr>
                </a:solidFill>
              </a:rPr>
              <a:t>　　http://cnsf99.com/Detail/index.html?id=456&amp;aid=91915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广西：道路运输行业开展“适老化”改造便利老年人日常出行</a:t>
            </a:r>
            <a:endParaRPr lang="zh-CN" altLang="en-US" sz="1600" b="1" dirty="0" smtClean="0"/>
          </a:p>
          <a:p>
            <a:pPr algn="ctr">
              <a:buClrTx/>
              <a:buSzTx/>
              <a:buFontTx/>
            </a:pPr>
            <a:endParaRPr lang="zh-CN" altLang="en-US" sz="1600" b="1" dirty="0" smtClean="0"/>
          </a:p>
          <a:p>
            <a:r>
              <a:rPr lang="zh-CN" altLang="zh-CN" sz="1400" dirty="0"/>
              <a:t>　　广西壮族自治区交通运输厅8日披露，为着力解决老年人日常交通出行难问题以及运用智能技术困难，当地将进一步推进道路运输行业便利老年人日常交通出行服务的政策措施，切实解决老年人在智能技术面前遇到的交通出行困难，确保老年人日常交通出行便利。</a:t>
            </a:r>
            <a:endParaRPr lang="zh-CN" altLang="zh-CN" sz="1400" dirty="0"/>
          </a:p>
          <a:p>
            <a:pPr algn="l">
              <a:buClrTx/>
              <a:buSzTx/>
              <a:buFontTx/>
            </a:pPr>
            <a:r>
              <a:rPr lang="zh-CN" altLang="zh-CN" sz="1400" dirty="0">
                <a:solidFill>
                  <a:schemeClr val="accent1">
                    <a:lumMod val="75000"/>
                  </a:schemeClr>
                </a:solidFill>
              </a:rPr>
              <a:t>　　http://cnsf99.com/Detail/index.html?id=457&amp;aid=91745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广西：老年人拨打95128可享电话约车服务</a:t>
            </a:r>
            <a:endParaRPr lang="zh-CN" altLang="en-US" sz="1600" b="1" dirty="0" smtClean="0"/>
          </a:p>
          <a:p>
            <a:pPr algn="ctr">
              <a:buClrTx/>
              <a:buSzTx/>
              <a:buFontTx/>
            </a:pPr>
            <a:endParaRPr lang="zh-CN" altLang="en-US" sz="1600" b="1" dirty="0" smtClean="0"/>
          </a:p>
          <a:p>
            <a:r>
              <a:rPr lang="zh-CN" altLang="zh-CN" sz="1400" dirty="0"/>
              <a:t>　　如今，不少市民习惯出行时在手机客户端上进行出租车预约操作。但老年人普遍不能熟练使用智能手机，要如何保证他们的便利出行？昨日，记者从自治区交通运输厅了解到，广西将加快95128电话约车服务推广应用，给予老年人优先指派、多车保障等服务。南宁、柳州两市已开通使用该功能，桂林、梧州等六市也将于10月底正式开通。</a:t>
            </a:r>
            <a:endParaRPr lang="zh-CN" altLang="zh-CN" sz="1400" dirty="0"/>
          </a:p>
          <a:p>
            <a:pPr algn="l">
              <a:buClrTx/>
              <a:buSzTx/>
              <a:buFontTx/>
            </a:pPr>
            <a:r>
              <a:rPr lang="zh-CN" altLang="zh-CN" sz="1400" dirty="0">
                <a:solidFill>
                  <a:schemeClr val="accent1">
                    <a:lumMod val="75000"/>
                  </a:schemeClr>
                </a:solidFill>
              </a:rPr>
              <a:t>　　http://cnsf99.com/Detail/index.html?id=457&amp;aid=91799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西藏：成办医院与康养企业签订医养结合战略合作协议</a:t>
            </a:r>
            <a:endParaRPr lang="zh-CN" altLang="en-US" sz="1600" b="1" dirty="0" smtClean="0"/>
          </a:p>
          <a:p>
            <a:pPr algn="ctr">
              <a:buClrTx/>
              <a:buSzTx/>
              <a:buFontTx/>
            </a:pPr>
            <a:endParaRPr lang="zh-CN" altLang="en-US" sz="1600" b="1" dirty="0" smtClean="0"/>
          </a:p>
          <a:p>
            <a:r>
              <a:rPr lang="zh-CN" altLang="zh-CN" sz="1400" dirty="0"/>
              <a:t>　　近日，西藏成办医院与光大百龄帮康养产业集团签订医养结合战略合作协议，双方将在健康养老服务、慢性病养护康复、快速便捷就诊、健康咨询服务等医养结合领域开展全面合作。</a:t>
            </a:r>
            <a:endParaRPr lang="zh-CN" altLang="zh-CN" sz="1400" dirty="0"/>
          </a:p>
          <a:p>
            <a:pPr algn="l">
              <a:buClrTx/>
              <a:buSzTx/>
              <a:buFontTx/>
            </a:pPr>
            <a:r>
              <a:rPr lang="zh-CN" altLang="zh-CN" sz="1400" dirty="0">
                <a:solidFill>
                  <a:schemeClr val="accent1">
                    <a:lumMod val="75000"/>
                  </a:schemeClr>
                </a:solidFill>
              </a:rPr>
              <a:t>　　http://cnsf99.com/Detail/index.html?id=456&amp;aid=92168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海南：琼海被联合国老龄所评为“世界长寿市”</a:t>
            </a:r>
            <a:endParaRPr lang="zh-CN" altLang="en-US" sz="1600" b="1" dirty="0" smtClean="0"/>
          </a:p>
          <a:p>
            <a:pPr algn="ctr">
              <a:buClrTx/>
              <a:buSzTx/>
              <a:buFontTx/>
            </a:pPr>
            <a:endParaRPr lang="zh-CN" altLang="en-US" sz="1600" b="1" dirty="0" smtClean="0"/>
          </a:p>
          <a:p>
            <a:r>
              <a:rPr lang="zh-CN" altLang="zh-CN" sz="1400" dirty="0"/>
              <a:t>　　近日，联合国老龄所公布世界长寿岛、世界长寿市及世界长寿乡名单。其中，海南被评为“世界长寿岛”，琼海市获评“世界长寿市”。</a:t>
            </a:r>
            <a:endParaRPr lang="zh-CN" altLang="zh-CN" sz="1400" dirty="0"/>
          </a:p>
          <a:p>
            <a:r>
              <a:rPr lang="zh-CN" altLang="zh-CN" sz="1400" dirty="0"/>
              <a:t>　　据了解，琼海市现有常住人口52.49万人，调查显示，目前，全市80岁及以上高龄老年人口17764人，90岁及以上长寿人口2600人，百岁老人70人。</a:t>
            </a:r>
            <a:endParaRPr lang="zh-CN" altLang="zh-CN" sz="1400" dirty="0"/>
          </a:p>
          <a:p>
            <a:pPr algn="l">
              <a:buClrTx/>
              <a:buSzTx/>
              <a:buFontTx/>
            </a:pPr>
            <a:r>
              <a:rPr lang="zh-CN" altLang="zh-CN" sz="1400" dirty="0">
                <a:solidFill>
                  <a:schemeClr val="accent1">
                    <a:lumMod val="75000"/>
                  </a:schemeClr>
                </a:solidFill>
              </a:rPr>
              <a:t>　　http://cnsf99.com/Detail/index.html?id=456&amp;aid=92492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老龄化又遇“少子化”，长三角人口结构矛盾待解</a:t>
            </a:r>
            <a:endParaRPr lang="zh-CN" altLang="en-US" sz="1600" b="1" dirty="0" smtClean="0"/>
          </a:p>
          <a:p>
            <a:pPr algn="ctr">
              <a:buClrTx/>
              <a:buSzTx/>
              <a:buFontTx/>
            </a:pPr>
            <a:endParaRPr lang="zh-CN" altLang="en-US" sz="1600" b="1" dirty="0" smtClean="0"/>
          </a:p>
          <a:p>
            <a:r>
              <a:rPr lang="zh-CN" altLang="zh-CN" sz="1400" dirty="0"/>
              <a:t>　　人口是经济发展的主体，也是重要的基础性资源，兼有消费者与生产者的双重属性。记者在长三角三省一市调研了解到，近年来，长三角地区有的省份人口增长创40年来新低，有的地区人口自然增长率呈负数。与此同时，长三角地区的老龄化急速发展，越来越多的家庭呈现“421”结构，家庭及社会的养老负担逐年递增。</a:t>
            </a:r>
            <a:endParaRPr lang="zh-CN" altLang="zh-CN" sz="1400" dirty="0"/>
          </a:p>
          <a:p>
            <a:pPr algn="l">
              <a:buClrTx/>
              <a:buSzTx/>
              <a:buFontTx/>
            </a:pPr>
            <a:r>
              <a:rPr lang="zh-CN" altLang="zh-CN" sz="1400" dirty="0">
                <a:solidFill>
                  <a:schemeClr val="accent1">
                    <a:lumMod val="75000"/>
                  </a:schemeClr>
                </a:solidFill>
              </a:rPr>
              <a:t>　　http://cnsf99.com/Detail/index.html?id=456&amp;aid=91624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虚拟养老院：含义、问题与创新路径</a:t>
            </a:r>
            <a:endParaRPr lang="zh-CN" altLang="en-US" sz="1600" b="1" dirty="0" smtClean="0"/>
          </a:p>
          <a:p>
            <a:pPr algn="ctr">
              <a:buClrTx/>
              <a:buSzTx/>
              <a:buFontTx/>
            </a:pPr>
            <a:endParaRPr lang="zh-CN" altLang="en-US" sz="1600" b="1" dirty="0" smtClean="0"/>
          </a:p>
          <a:p>
            <a:r>
              <a:rPr lang="zh-CN" altLang="zh-CN" sz="1400" dirty="0"/>
              <a:t>　　人口老龄化是全球性的人口发展趋势，也是世界各国共同面临的治理难题。虚拟养老院是一种应对养老难题的智慧居家养老服务模式，是对养老服务“碎片化”供给的有效整合。十余年来，虚拟养老院在我国多地推广，呈现出服务群体扩大、服务内容多元、智能化特征凸显等特点，但也面临一系列瓶颈制约。</a:t>
            </a:r>
            <a:endParaRPr lang="zh-CN" altLang="zh-CN" sz="1400" dirty="0"/>
          </a:p>
          <a:p>
            <a:pPr algn="l">
              <a:buClrTx/>
              <a:buSzTx/>
              <a:buFontTx/>
            </a:pPr>
            <a:r>
              <a:rPr lang="zh-CN" altLang="zh-CN" sz="1400" dirty="0">
                <a:solidFill>
                  <a:schemeClr val="accent1">
                    <a:lumMod val="75000"/>
                  </a:schemeClr>
                </a:solidFill>
              </a:rPr>
              <a:t>　　http://cnsf99.com/Detail/index.html?id=469&amp;aid=91658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高端养老社区落户长三角一体化示范区，养老你愿意去社区吗？</a:t>
            </a:r>
            <a:endParaRPr lang="zh-CN" altLang="en-US" sz="1600" b="1" dirty="0" smtClean="0"/>
          </a:p>
          <a:p>
            <a:pPr algn="ctr">
              <a:buClrTx/>
              <a:buSzTx/>
              <a:buFontTx/>
            </a:pPr>
            <a:endParaRPr lang="zh-CN" altLang="en-US" sz="1600" b="1" dirty="0" smtClean="0"/>
          </a:p>
          <a:p>
            <a:r>
              <a:rPr lang="zh-CN" altLang="zh-CN" sz="1400" dirty="0"/>
              <a:t>　　相较于偏重户外活动和享乐生活的西方养老风格，国内的养老服务受众更重视医疗资源的配备。对此，联实在社区内也设置了一些医养领域的服务，以符合国内需求。联实集团中国区总裁丁晖表示：“中国目前的养老生态有不断多元化的趋势，消费者的需求也越来越多样化，能为这其中的某一类群体提供满足他们特定需求的高品质服务，让崇尚生活方式的长者多一项养老新选择，乐享退休后的活力人生。”</a:t>
            </a:r>
            <a:endParaRPr lang="zh-CN" altLang="zh-CN" sz="1400" dirty="0"/>
          </a:p>
          <a:p>
            <a:pPr algn="l">
              <a:buClrTx/>
              <a:buSzTx/>
              <a:buFontTx/>
            </a:pPr>
            <a:r>
              <a:rPr lang="zh-CN" altLang="zh-CN" sz="1400" dirty="0">
                <a:solidFill>
                  <a:schemeClr val="accent1">
                    <a:lumMod val="75000"/>
                  </a:schemeClr>
                </a:solidFill>
              </a:rPr>
              <a:t>　　http://cnsf99.com/Detail/index.html?id=520&amp;aid=91623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封进：积极应对人口老龄化与公共财政支出结构调整</a:t>
            </a:r>
            <a:endParaRPr lang="zh-CN" altLang="en-US" sz="1600" b="1" dirty="0" smtClean="0"/>
          </a:p>
          <a:p>
            <a:pPr algn="ctr">
              <a:buClrTx/>
              <a:buSzTx/>
              <a:buFontTx/>
            </a:pPr>
            <a:endParaRPr lang="zh-CN" altLang="en-US" sz="1600" b="1" dirty="0" smtClean="0"/>
          </a:p>
          <a:p>
            <a:r>
              <a:rPr lang="zh-CN" altLang="zh-CN" sz="1400" dirty="0"/>
              <a:t>　　人口老龄化既然上升为国家战略，意味着要全方位分析和研究在应对人口老龄化中，公共财政发挥的作用。</a:t>
            </a:r>
            <a:endParaRPr lang="zh-CN" altLang="zh-CN" sz="1400" dirty="0"/>
          </a:p>
          <a:p>
            <a:r>
              <a:rPr lang="zh-CN" altLang="zh-CN" sz="1400" dirty="0"/>
              <a:t>　　本人平时的工作主要是从经济学角度研究社会保障和人口老龄化相关课题，借此机会就积极应对人口老龄化与公共政策、公共财政支出方面的内容与各位进行交流。</a:t>
            </a:r>
            <a:endParaRPr lang="zh-CN" altLang="zh-CN" sz="1400" dirty="0"/>
          </a:p>
          <a:p>
            <a:pPr algn="l">
              <a:buClrTx/>
              <a:buSzTx/>
              <a:buFontTx/>
            </a:pPr>
            <a:r>
              <a:rPr lang="zh-CN" altLang="zh-CN" sz="1400" dirty="0">
                <a:solidFill>
                  <a:schemeClr val="accent1">
                    <a:lumMod val="75000"/>
                  </a:schemeClr>
                </a:solidFill>
              </a:rPr>
              <a:t>　　http://cnsf99.com/Detail/index.html?id=522&amp;aid=91625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吴玉韶副会长应邀为贵州省“新时代学习大讲堂”作专题讲座</a:t>
            </a:r>
            <a:endParaRPr lang="zh-CN" altLang="en-US" sz="1600" b="1" dirty="0" smtClean="0"/>
          </a:p>
          <a:p>
            <a:pPr algn="ctr">
              <a:buClrTx/>
              <a:buSzTx/>
              <a:buFontTx/>
            </a:pPr>
            <a:endParaRPr lang="zh-CN" altLang="en-US" sz="1600" b="1" dirty="0" smtClean="0"/>
          </a:p>
          <a:p>
            <a:r>
              <a:rPr lang="zh-CN" altLang="zh-CN" sz="1400" dirty="0"/>
              <a:t>　　2021年4月22日，全国老龄办党组成员、中国老龄协会副会长吴玉韶应邀在贵阳市为贵州省委组织部“新时代学习大讲堂”作“实施积极应对人口老龄化国家战略，推动老龄事业和产业高质量发展”的专题讲座。</a:t>
            </a:r>
            <a:endParaRPr lang="zh-CN" altLang="zh-CN" sz="1400" dirty="0"/>
          </a:p>
          <a:p>
            <a:r>
              <a:rPr lang="zh-CN" altLang="zh-CN" sz="1400" dirty="0"/>
              <a:t>　　吴玉韶副会长重点从“进入实施国家战略新阶段、构建老龄事业新格局、树立积极老龄化新理念”等三个方面对实施积极应对人口老龄化国家战略进行了生动讲解。</a:t>
            </a:r>
            <a:endParaRPr lang="zh-CN" altLang="zh-CN" sz="1400" dirty="0"/>
          </a:p>
          <a:p>
            <a:pPr algn="l">
              <a:buClrTx/>
              <a:buSzTx/>
              <a:buFontTx/>
            </a:pPr>
            <a:r>
              <a:rPr lang="zh-CN" altLang="zh-CN" sz="1400" dirty="0">
                <a:solidFill>
                  <a:schemeClr val="accent1">
                    <a:lumMod val="75000"/>
                  </a:schemeClr>
                </a:solidFill>
              </a:rPr>
              <a:t>　　http://cnsf99.com/Detail/index.html?id=522&amp;aid=91630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智慧应对老龄化之建立个人“健康生命云”</a:t>
            </a:r>
            <a:endParaRPr lang="zh-CN" altLang="en-US" sz="1600" b="1" dirty="0" smtClean="0"/>
          </a:p>
          <a:p>
            <a:pPr algn="ctr">
              <a:buClrTx/>
              <a:buSzTx/>
              <a:buFontTx/>
            </a:pPr>
            <a:endParaRPr lang="zh-CN" altLang="en-US" sz="1600" b="1" dirty="0" smtClean="0"/>
          </a:p>
          <a:p>
            <a:r>
              <a:rPr lang="zh-CN" altLang="zh-CN" sz="1400" dirty="0"/>
              <a:t>　　随着老龄化社会的到来，健康管理开始变得越来越重要了。健康管理的核心就是共享和利用信息。为监测个人健康状态，可以建立个人“健康生命云”，对人体健康实施动态管理，进行全人全程的健康记录。现如今，老年人的比例正逐年升高，这无疑给青年人、国家财政及医疗保障体系带来了沉重的压力。</a:t>
            </a:r>
            <a:endParaRPr lang="zh-CN" altLang="zh-CN" sz="1400" dirty="0"/>
          </a:p>
          <a:p>
            <a:pPr algn="l">
              <a:buClrTx/>
              <a:buSzTx/>
              <a:buFontTx/>
            </a:pPr>
            <a:r>
              <a:rPr lang="zh-CN" altLang="zh-CN" sz="1400" dirty="0">
                <a:solidFill>
                  <a:schemeClr val="accent1">
                    <a:lumMod val="75000"/>
                  </a:schemeClr>
                </a:solidFill>
              </a:rPr>
              <a:t>　　http://cnsf99.com/Detail/index.html?id=528&amp;aid=91633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国内首个老龄慢病人群专属普惠保险保障计划发布</a:t>
            </a:r>
            <a:endParaRPr lang="zh-CN" altLang="en-US" sz="1600" b="1" dirty="0" smtClean="0"/>
          </a:p>
          <a:p>
            <a:pPr algn="ctr">
              <a:buClrTx/>
              <a:buSzTx/>
              <a:buFontTx/>
            </a:pPr>
            <a:endParaRPr lang="zh-CN" altLang="en-US" sz="1600" b="1" dirty="0" smtClean="0"/>
          </a:p>
          <a:p>
            <a:r>
              <a:rPr lang="zh-CN" altLang="zh-CN" sz="1400" dirty="0"/>
              <a:t>　　记者从我国首家相互保险社众惠财产相互保险社获悉，该机构近日发布国内首个老龄慢病人群专属普惠保险保障计划，为接受健康管理的老龄慢病患者提供风险保障。</a:t>
            </a:r>
            <a:endParaRPr lang="zh-CN" altLang="zh-CN" sz="1400" dirty="0"/>
          </a:p>
          <a:p>
            <a:pPr algn="l">
              <a:buClrTx/>
              <a:buSzTx/>
              <a:buFontTx/>
            </a:pPr>
            <a:r>
              <a:rPr lang="zh-CN" altLang="zh-CN" sz="1400" dirty="0">
                <a:solidFill>
                  <a:schemeClr val="accent1">
                    <a:lumMod val="75000"/>
                  </a:schemeClr>
                </a:solidFill>
              </a:rPr>
              <a:t>　　http://cnsf99.com/Detail/index.html?id=573&amp;aid=91626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624695"/>
          </a:xfrm>
          <a:prstGeom prst="rect">
            <a:avLst/>
          </a:prstGeom>
          <a:ln>
            <a:noFill/>
          </a:ln>
        </p:spPr>
        <p:txBody>
          <a:bodyPr wrap="square">
            <a:spAutoFit/>
          </a:bodyPr>
          <a:lstStyle/>
          <a:p>
            <a:pPr algn="ctr">
              <a:buClrTx/>
              <a:buSzTx/>
              <a:buFontTx/>
            </a:pPr>
            <a:r>
              <a:rPr lang="zh-CN" altLang="en-US" sz="1600" b="1" dirty="0" smtClean="0"/>
              <a:t>《中国女性养老与风险管理白皮书》发布，长三角是全国老龄化最为严重的地区</a:t>
            </a:r>
            <a:endParaRPr lang="zh-CN" altLang="en-US" sz="1600" b="1" dirty="0" smtClean="0"/>
          </a:p>
          <a:p>
            <a:pPr algn="ctr">
              <a:buClrTx/>
              <a:buSzTx/>
              <a:buFontTx/>
            </a:pPr>
            <a:endParaRPr lang="zh-CN" altLang="en-US" sz="1600" b="1" dirty="0" smtClean="0"/>
          </a:p>
          <a:p>
            <a:r>
              <a:rPr lang="zh-CN" altLang="zh-CN" sz="1400" dirty="0"/>
              <a:t>　　随着中国老龄化进程加剧，养老的提质增效势在必行。2019年底，我国60岁以上人口占比达到18.1%，65岁及以上老人占比12.6%。根据民政部去年公布的最新预测数据，“十四五”期间，60岁以上人口占比将超过20%，总量突破3亿人，中国即将进入中度老龄化社会。同时，在65岁及以上老年人口中，女性的占比正逐日攀升。</a:t>
            </a:r>
            <a:endParaRPr lang="zh-CN" altLang="zh-CN" sz="1400" dirty="0"/>
          </a:p>
          <a:p>
            <a:pPr algn="l">
              <a:buClrTx/>
              <a:buSzTx/>
              <a:buFontTx/>
            </a:pPr>
            <a:r>
              <a:rPr lang="zh-CN" altLang="zh-CN" sz="1400" dirty="0">
                <a:solidFill>
                  <a:schemeClr val="accent1">
                    <a:lumMod val="75000"/>
                  </a:schemeClr>
                </a:solidFill>
              </a:rPr>
              <a:t>　　http://cnsf99.com/Detail/index.html?id=454&amp;aid=91674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力促养老服务消费，今年北京将制定适老化改造阶梯式补贴措施</a:t>
            </a:r>
            <a:endParaRPr lang="zh-CN" altLang="en-US" sz="1600" b="1" dirty="0" smtClean="0"/>
          </a:p>
          <a:p>
            <a:pPr algn="ctr">
              <a:buClrTx/>
              <a:buSzTx/>
              <a:buFontTx/>
            </a:pPr>
            <a:endParaRPr lang="zh-CN" altLang="en-US" sz="1600" b="1" dirty="0" smtClean="0"/>
          </a:p>
          <a:p>
            <a:r>
              <a:rPr lang="zh-CN" altLang="zh-CN" sz="1400" dirty="0"/>
              <a:t>　　在4月30日召开的北京市养老服务部门联席会议第一次全体会议暨2021年北京市养老服务工作布置会上，提及今年如何促进养老服务消费时，北京市委社会工委书记、市民政局局长李万钧表示，本市将加快推进老旧小区综合整治，支持有条件的老旧小区加装电梯，推动老旧小区适老化改造和无障碍设施建设。</a:t>
            </a:r>
            <a:endParaRPr lang="zh-CN" altLang="zh-CN" sz="1400" dirty="0"/>
          </a:p>
          <a:p>
            <a:pPr algn="l">
              <a:buClrTx/>
              <a:buSzTx/>
              <a:buFontTx/>
            </a:pPr>
            <a:r>
              <a:rPr lang="zh-CN" altLang="zh-CN" sz="1400" dirty="0">
                <a:solidFill>
                  <a:schemeClr val="accent1">
                    <a:lumMod val="75000"/>
                  </a:schemeClr>
                </a:solidFill>
              </a:rPr>
              <a:t>　　http://cnsf99.com/Detail/index.html?id=456&amp;aid=91705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“父母抱着手机，一玩一整天”网瘾正在侵蚀老年人</a:t>
            </a:r>
            <a:endParaRPr lang="zh-CN" altLang="en-US" sz="1600" b="1" dirty="0" smtClean="0"/>
          </a:p>
          <a:p>
            <a:pPr algn="ctr">
              <a:buClrTx/>
              <a:buSzTx/>
              <a:buFontTx/>
            </a:pPr>
            <a:endParaRPr lang="zh-CN" altLang="en-US" sz="1600" b="1" dirty="0" smtClean="0"/>
          </a:p>
          <a:p>
            <a:r>
              <a:rPr lang="zh-CN" altLang="en-US" sz="1600" b="1" dirty="0" smtClean="0"/>
              <a:t>　　</a:t>
            </a:r>
            <a:r>
              <a:rPr lang="zh-CN" altLang="zh-CN" sz="1400" dirty="0"/>
              <a:t>说起教会父亲上网打牌，南京市民王先生直言有些后悔，近日，他对记者表示“我爸平时就爱出去打牌，半年前做了手术腿脚不便，在家里情绪有些低落。”后来，王先生买了一部手机，教会父亲在网上打牌，“开始还挺好的，老人有事干，我也开心。但是渐渐就不大对了，我爸经常一打牌就是一天，有的时候饭也不吃了，我还不能去讲，一讲老人家的脸就拉下来了。”</a:t>
            </a:r>
            <a:endParaRPr lang="zh-CN" altLang="zh-CN" sz="1400" dirty="0"/>
          </a:p>
          <a:p>
            <a:pPr algn="l">
              <a:buClrTx/>
              <a:buSzTx/>
              <a:buFontTx/>
            </a:pPr>
            <a:r>
              <a:rPr lang="zh-CN" altLang="zh-CN" sz="1400" dirty="0">
                <a:solidFill>
                  <a:schemeClr val="accent1">
                    <a:lumMod val="75000"/>
                  </a:schemeClr>
                </a:solidFill>
              </a:rPr>
              <a:t>　　http://cnsf99.com/Detail/index.html?id=457&amp;aid=91699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蔡昉：老龄化第二个转折点将至，当前重要任务是勿让需求侧制约长期增长</a:t>
            </a:r>
            <a:endParaRPr lang="zh-CN" altLang="en-US" sz="1600" b="1" dirty="0" smtClean="0"/>
          </a:p>
          <a:p>
            <a:pPr algn="ctr">
              <a:buClrTx/>
              <a:buSzTx/>
              <a:buFontTx/>
            </a:pPr>
            <a:endParaRPr lang="zh-CN" altLang="en-US" sz="1600" b="1" dirty="0" smtClean="0"/>
          </a:p>
          <a:p>
            <a:r>
              <a:rPr lang="zh-CN" altLang="zh-CN" sz="1400" dirty="0"/>
              <a:t>　　“阻断长期趋势与短期冲击间的关联”，这一命题如何产生？我们知道，在过去的金融危机、经济衰退或其他类型的短期冲击发生之后，原本朝某一个方向发生变化的长期趋势会因短期冲击发生变化，这种变化不一定是中断，也可能是加速。</a:t>
            </a:r>
            <a:endParaRPr lang="zh-CN" altLang="zh-CN" sz="1400" dirty="0"/>
          </a:p>
          <a:p>
            <a:pPr algn="l">
              <a:buClrTx/>
              <a:buSzTx/>
              <a:buFontTx/>
            </a:pPr>
            <a:r>
              <a:rPr lang="zh-CN" altLang="zh-CN" sz="1400" dirty="0">
                <a:solidFill>
                  <a:schemeClr val="accent1">
                    <a:lumMod val="75000"/>
                  </a:schemeClr>
                </a:solidFill>
              </a:rPr>
              <a:t>　　http://cnsf99.com/Detail/index.html?id=469&amp;aid=91690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八旬老人5万元购买养老卡后发现不能入住，涉及1000多人，已立案</a:t>
            </a:r>
            <a:endParaRPr lang="zh-CN" altLang="en-US" sz="1600" b="1" dirty="0" smtClean="0"/>
          </a:p>
          <a:p>
            <a:pPr algn="ctr">
              <a:buClrTx/>
              <a:buSzTx/>
              <a:buFontTx/>
            </a:pPr>
            <a:endParaRPr lang="zh-CN" altLang="en-US" sz="1600" b="1" dirty="0" smtClean="0"/>
          </a:p>
          <a:p>
            <a:r>
              <a:rPr lang="zh-CN" altLang="zh-CN" sz="1400" dirty="0"/>
              <a:t>　　“我们每人交了98元，坐大巴去了惠东CP长者屋住了两天一夜，吃了4顿饭。参观体验后，工作人员给我们看了宣传片，宣传养老院怎么好，怎么实惠，还说国内外很多城市都有他们的分点。后来我和老伴再去时，被告知停业了不能入住。”近日，86岁的老人阿福面对记者讲述他和老伴被鼓动购买养老卡的时，声音颤抖，“我们的保命钱被忽悠走了，想请媒体曝光，提醒更多的老年人小心受骗。”</a:t>
            </a:r>
            <a:endParaRPr lang="zh-CN" altLang="zh-CN" sz="1400" dirty="0"/>
          </a:p>
          <a:p>
            <a:pPr algn="l">
              <a:buClrTx/>
              <a:buSzTx/>
              <a:buFontTx/>
            </a:pPr>
            <a:r>
              <a:rPr lang="zh-CN" altLang="zh-CN" sz="1400" dirty="0">
                <a:solidFill>
                  <a:schemeClr val="accent1">
                    <a:lumMod val="75000"/>
                  </a:schemeClr>
                </a:solidFill>
              </a:rPr>
              <a:t>　　http://cnsf99.com/Detail/index.html?id=605&amp;aid=91687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积极应对人口老龄化，破解农村养老服务难题</a:t>
            </a:r>
            <a:endParaRPr lang="zh-CN" altLang="en-US" sz="1600" b="1" dirty="0" smtClean="0"/>
          </a:p>
          <a:p>
            <a:pPr algn="ctr">
              <a:buClrTx/>
              <a:buSzTx/>
              <a:buFontTx/>
            </a:pPr>
            <a:endParaRPr lang="zh-CN" altLang="en-US" sz="1600" b="1" dirty="0" smtClean="0"/>
          </a:p>
          <a:p>
            <a:r>
              <a:rPr lang="zh-CN" altLang="zh-CN" sz="1400" dirty="0"/>
              <a:t>　　党的十九届五中全会将“积极应对人口老龄化”上升为国家战略，充分体现了中央对养老问题的高度重视。养老服务是解决养老问题的重要方面，是以满足和提升老年人生活质量为目标，面向所有老年人提供的，以生活照料、康复护理、精神慰藉、紧急救援和社会参与为主要内容的社会服务。与城市相比，农村养老先天不足，是短板。</a:t>
            </a:r>
            <a:endParaRPr lang="zh-CN" altLang="zh-CN" sz="1400" dirty="0"/>
          </a:p>
          <a:p>
            <a:pPr algn="l">
              <a:buClrTx/>
              <a:buSzTx/>
              <a:buFontTx/>
            </a:pPr>
            <a:r>
              <a:rPr lang="zh-CN" altLang="zh-CN" sz="1400" dirty="0">
                <a:solidFill>
                  <a:schemeClr val="accent1">
                    <a:lumMod val="75000"/>
                  </a:schemeClr>
                </a:solidFill>
              </a:rPr>
              <a:t>　　http://cnsf99.com/Detail/index.html?id=454&amp;aid=91731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7703185"/>
          </a:xfrm>
          <a:prstGeom prst="rect">
            <a:avLst/>
          </a:prstGeom>
          <a:ln>
            <a:noFill/>
          </a:ln>
        </p:spPr>
        <p:txBody>
          <a:bodyPr wrap="square">
            <a:spAutoFit/>
          </a:bodyPr>
          <a:lstStyle/>
          <a:p>
            <a:endParaRPr lang="zh-CN" altLang="en-US" sz="1400" dirty="0" smtClean="0"/>
          </a:p>
          <a:p>
            <a:r>
              <a:rPr lang="zh-CN" altLang="zh-CN" sz="1400" dirty="0" smtClean="0"/>
              <a:t></a:t>
            </a:r>
            <a:r>
              <a:rPr lang="en-US" altLang="zh-CN" sz="1400" dirty="0" smtClean="0"/>
              <a:t>　　</a:t>
            </a:r>
            <a:endParaRPr lang="en-US" altLang="zh-CN" sz="1400" dirty="0" smtClean="0"/>
          </a:p>
          <a:p>
            <a:r>
              <a:rPr lang="en-US" altLang="zh-CN" sz="1400" dirty="0" smtClean="0"/>
              <a:t>　　统计局局长宁吉喆：人口增速将继续放缓老龄化存在挑战和机遇</a:t>
            </a:r>
            <a:endParaRPr lang="en-US" altLang="zh-CN" sz="1400" dirty="0" smtClean="0"/>
          </a:p>
          <a:p>
            <a:r>
              <a:rPr lang="en-US" altLang="zh-CN" sz="1400" dirty="0" smtClean="0"/>
              <a:t>　　国家卫生健康委老龄健康司举办医养结合机构服务质量提升行动网络培训班</a:t>
            </a:r>
            <a:endParaRPr lang="en-US" altLang="zh-CN" sz="1400" dirty="0" smtClean="0"/>
          </a:p>
          <a:p>
            <a:r>
              <a:rPr lang="en-US" altLang="zh-CN" sz="1400" dirty="0" smtClean="0"/>
              <a:t>　　民政部调研珠海养老服务工作，促进养老服务更加充分均衡</a:t>
            </a:r>
            <a:endParaRPr lang="en-US" altLang="zh-CN" sz="1400" dirty="0" smtClean="0"/>
          </a:p>
          <a:p>
            <a:endParaRPr lang="en-US" altLang="zh-CN" sz="1400" dirty="0" smtClean="0"/>
          </a:p>
          <a:p>
            <a:r>
              <a:rPr lang="en-US" altLang="zh-CN" sz="1400" b="1" dirty="0" smtClean="0"/>
              <a:t>　　【地方动态】</a:t>
            </a:r>
            <a:endParaRPr lang="en-US" altLang="zh-CN" sz="1400" b="1" dirty="0" smtClean="0"/>
          </a:p>
          <a:p>
            <a:r>
              <a:rPr lang="en-US" altLang="zh-CN" sz="1400" dirty="0" smtClean="0"/>
              <a:t>　　北京市卫生健康委员会关于印发北京市深入推进医养结合发展的实施方案的通知</a:t>
            </a:r>
            <a:endParaRPr lang="en-US" altLang="zh-CN" sz="1400" dirty="0" smtClean="0"/>
          </a:p>
          <a:p>
            <a:r>
              <a:rPr lang="en-US" altLang="zh-CN" sz="1400" dirty="0" smtClean="0"/>
              <a:t>　　北京市住房和城乡建设委员会印发《关于老旧小区综合整治实施适老化改造和无障碍环境建设的指导意见》的通知</a:t>
            </a:r>
            <a:endParaRPr lang="en-US" altLang="zh-CN" sz="1400" dirty="0" smtClean="0"/>
          </a:p>
          <a:p>
            <a:r>
              <a:rPr lang="en-US" altLang="zh-CN" sz="1400" dirty="0" smtClean="0"/>
              <a:t>　　北京市民政局、北京市卫生健康委员会关于本市医疗机构加入失能老年人护理补贴服务机构相关工作的通知</a:t>
            </a:r>
            <a:endParaRPr lang="en-US" altLang="zh-CN" sz="1400" dirty="0" smtClean="0"/>
          </a:p>
          <a:p>
            <a:r>
              <a:rPr lang="en-US" altLang="zh-CN" sz="1400" dirty="0" smtClean="0"/>
              <a:t>　　北京：完善养老服务“五大体系”，持续增强群众获得感、幸福感和安全感</a:t>
            </a:r>
            <a:endParaRPr lang="en-US" altLang="zh-CN" sz="1400" dirty="0" smtClean="0"/>
          </a:p>
          <a:p>
            <a:r>
              <a:rPr lang="en-US" altLang="zh-CN" sz="1400" dirty="0" smtClean="0"/>
              <a:t>　　北京82岁老人称被骗走12万，养老院称系其违约！民政介入</a:t>
            </a:r>
            <a:endParaRPr lang="en-US" altLang="zh-CN" sz="1400" dirty="0" smtClean="0"/>
          </a:p>
          <a:p>
            <a:r>
              <a:rPr lang="en-US" altLang="zh-CN" sz="1400" dirty="0" smtClean="0"/>
              <a:t>　　北京市民政局关于对2021年第二批备案的社区养老服务驿站进行公告</a:t>
            </a:r>
            <a:endParaRPr lang="en-US" altLang="zh-CN" sz="1400" dirty="0" smtClean="0"/>
          </a:p>
          <a:p>
            <a:r>
              <a:rPr lang="en-US" altLang="zh-CN" sz="1400" dirty="0" smtClean="0"/>
              <a:t>　　北京银发族六成低于70岁，低龄老年消费市场风往哪吹？</a:t>
            </a:r>
            <a:endParaRPr lang="en-US" altLang="zh-CN" sz="1400" dirty="0" smtClean="0"/>
          </a:p>
          <a:p>
            <a:r>
              <a:rPr lang="en-US" altLang="zh-CN" sz="1400" dirty="0" smtClean="0"/>
              <a:t>　　北京市统计局副局长：北京老龄化程度加深，劳动力资源依然充足</a:t>
            </a:r>
            <a:endParaRPr lang="en-US" altLang="zh-CN" sz="1400" dirty="0" smtClean="0"/>
          </a:p>
          <a:p>
            <a:r>
              <a:rPr lang="en-US" altLang="zh-CN" sz="1400" dirty="0" smtClean="0"/>
              <a:t>　　今年北京将支持养老项目向环京延伸布局，对接津冀蒙共建异地养老服务基地</a:t>
            </a:r>
            <a:endParaRPr lang="en-US" altLang="zh-CN" sz="1400" dirty="0" smtClean="0"/>
          </a:p>
          <a:p>
            <a:r>
              <a:rPr lang="en-US" altLang="zh-CN" sz="1400" dirty="0" smtClean="0"/>
              <a:t>　　北京：将发展1000家养老助餐点，让老年人在家门口吃上“暖心饭”</a:t>
            </a:r>
            <a:endParaRPr lang="en-US" altLang="zh-CN" sz="1400" dirty="0" smtClean="0"/>
          </a:p>
          <a:p>
            <a:r>
              <a:rPr lang="en-US" altLang="zh-CN" sz="1400" dirty="0" smtClean="0"/>
              <a:t>　　京津冀地区养老机构首次组团亮相！</a:t>
            </a:r>
            <a:endParaRPr lang="en-US" altLang="zh-CN" sz="1400" dirty="0" smtClean="0"/>
          </a:p>
          <a:p>
            <a:r>
              <a:rPr lang="en-US" altLang="zh-CN" sz="1400" dirty="0" smtClean="0"/>
              <a:t>　　京冀医疗合作再出发——“医养结合”模式的燕郊样本</a:t>
            </a:r>
            <a:endParaRPr lang="en-US" altLang="zh-CN" sz="1400" dirty="0" smtClean="0"/>
          </a:p>
          <a:p>
            <a:r>
              <a:rPr lang="en-US" altLang="zh-CN" sz="1400" dirty="0" smtClean="0"/>
              <a:t>　　</a:t>
            </a:r>
            <a:r>
              <a:rPr lang="zh-CN" altLang="en-US" sz="1335" dirty="0" smtClean="0">
                <a:sym typeface="+mn-ea"/>
              </a:rPr>
              <a:t>上海市民政局关于印发《上海市养老服务机构“以奖代补”实施办法》的通知</a:t>
            </a:r>
            <a:endParaRPr lang="zh-CN" altLang="en-US" sz="1335" dirty="0" smtClean="0"/>
          </a:p>
          <a:p>
            <a:r>
              <a:rPr lang="zh-CN" altLang="zh-CN" sz="1335" dirty="0">
                <a:sym typeface="+mn-ea"/>
              </a:rPr>
              <a:t>　　上海市教育委员会关于印发《关于推进本市老年教育数字化发展的意见》的通知</a:t>
            </a:r>
            <a:endParaRPr lang="zh-CN" altLang="zh-CN" sz="1335" dirty="0"/>
          </a:p>
          <a:p>
            <a:r>
              <a:rPr lang="zh-CN" altLang="zh-CN" sz="1335" dirty="0">
                <a:sym typeface="+mn-ea"/>
              </a:rPr>
              <a:t>　　上海市民政局关于鼓励利用农村存量资源开展改造乡村长者照护之家试点的意见</a:t>
            </a:r>
            <a:endParaRPr lang="zh-CN" altLang="zh-CN" sz="1335" dirty="0"/>
          </a:p>
          <a:p>
            <a:r>
              <a:rPr lang="zh-CN" altLang="zh-CN" sz="1335" dirty="0">
                <a:sym typeface="+mn-ea"/>
              </a:rPr>
              <a:t>　　</a:t>
            </a: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109345"/>
            <a:ext cx="9158747" cy="9378315"/>
          </a:xfrm>
          <a:prstGeom prst="rect">
            <a:avLst/>
          </a:prstGeom>
          <a:ln>
            <a:noFill/>
          </a:ln>
        </p:spPr>
        <p:txBody>
          <a:bodyPr wrap="square">
            <a:spAutoFit/>
          </a:bodyPr>
          <a:lstStyle/>
          <a:p>
            <a:pPr algn="ctr">
              <a:buClrTx/>
              <a:buSzTx/>
              <a:buFontTx/>
            </a:pPr>
            <a:r>
              <a:rPr lang="zh-CN" altLang="en-US" sz="1600" b="1" dirty="0" smtClean="0"/>
              <a:t>“全人口、全区域”更好回应群众需求——上海市民政局局长朱勤皓走进直播间回应申城民生话题</a:t>
            </a:r>
            <a:endParaRPr lang="zh-CN" altLang="en-US" sz="1600" b="1" dirty="0" smtClean="0"/>
          </a:p>
          <a:p>
            <a:pPr algn="ctr">
              <a:buClrTx/>
              <a:buSzTx/>
              <a:buFontTx/>
            </a:pPr>
            <a:endParaRPr lang="zh-CN" altLang="en-US" sz="1600" b="1" dirty="0" smtClean="0"/>
          </a:p>
          <a:p>
            <a:r>
              <a:rPr lang="zh-CN" altLang="zh-CN" sz="1400" dirty="0"/>
              <a:t>　　5月6日，上海市民政局局长朱勤皓走进上海电台“2021年民生访谈”直播间，就市民关心的养老、救助、未成年人保护等民生话题一一回应，提出“全人口、全区域民政”新概念。</a:t>
            </a:r>
            <a:endParaRPr lang="zh-CN" altLang="zh-CN" sz="1400" dirty="0"/>
          </a:p>
          <a:p>
            <a:r>
              <a:rPr lang="zh-CN" altLang="zh-CN" sz="1400" dirty="0"/>
              <a:t>　　</a:t>
            </a:r>
            <a:r>
              <a:rPr lang="zh-CN" altLang="zh-CN" sz="1400" dirty="0">
                <a:solidFill>
                  <a:schemeClr val="accent1">
                    <a:lumMod val="75000"/>
                  </a:schemeClr>
                </a:solidFill>
              </a:rPr>
              <a:t>http://cnsf99.com/Detail/index.html?id=456&amp;aid=91722</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老年人的“解忧杂货店”：带着更多老人玩下去</a:t>
            </a:r>
            <a:endParaRPr lang="zh-CN" altLang="en-US" sz="1600" b="1" dirty="0" smtClean="0"/>
          </a:p>
          <a:p>
            <a:pPr algn="ctr">
              <a:buClrTx/>
              <a:buSzTx/>
              <a:buFontTx/>
            </a:pPr>
            <a:endParaRPr lang="zh-CN" altLang="en-US" sz="1600" b="1" dirty="0" smtClean="0"/>
          </a:p>
          <a:p>
            <a:r>
              <a:rPr lang="zh-CN" altLang="zh-CN" sz="1400" dirty="0"/>
              <a:t>　　这是一家装修风格朴素的店面，门头上红底黄字写着的“老有所玩老年玩具店”，门口摆着的几辆放大版的大红色玩具三轮车，这些元素让它显得有些不一样，这家店位于北京通州杨庄路23号的一个拐角处。宋德龙生于1979年，店内的400多种玩具，是他在三四千家供应商中层层筛选出来的。他有一套自己的标准：绿色、健康是首要的，同时还要有趣，并且难易适中——太难了，学不会容易着急；太简单，又反而觉得没趣。</a:t>
            </a:r>
            <a:endParaRPr lang="zh-CN" altLang="zh-CN" sz="1400" dirty="0"/>
          </a:p>
          <a:p>
            <a:pPr algn="l">
              <a:buClrTx/>
              <a:buSzTx/>
              <a:buFontTx/>
            </a:pPr>
            <a:r>
              <a:rPr lang="zh-CN" altLang="zh-CN" sz="1400" dirty="0">
                <a:solidFill>
                  <a:schemeClr val="accent1">
                    <a:lumMod val="75000"/>
                  </a:schemeClr>
                </a:solidFill>
              </a:rPr>
              <a:t>　　http://cnsf99.com/Detail/index.html?id=522&amp;aid=91724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中国最长寿的城市这样养老：一键叫车、刷脸用餐</a:t>
            </a:r>
            <a:endParaRPr lang="zh-CN" altLang="en-US" sz="1600" b="1" dirty="0" smtClean="0"/>
          </a:p>
          <a:p>
            <a:pPr algn="ctr">
              <a:buClrTx/>
              <a:buSzTx/>
              <a:buFontTx/>
            </a:pPr>
            <a:endParaRPr lang="zh-CN" altLang="en-US" sz="1600" b="1" dirty="0" smtClean="0"/>
          </a:p>
          <a:p>
            <a:r>
              <a:rPr lang="zh-CN" altLang="zh-CN" sz="1400" dirty="0"/>
              <a:t>　　根据中国发展基金会的预测，到2022年左右，中国65岁以上人口将占到总人口的14%，由老龄化社会进入老龄社会。</a:t>
            </a:r>
            <a:endParaRPr lang="zh-CN" altLang="zh-CN" sz="1400" dirty="0"/>
          </a:p>
          <a:p>
            <a:r>
              <a:rPr lang="zh-CN" altLang="zh-CN" sz="1400" dirty="0"/>
              <a:t>　　今年3月，上海已将“为老服务一键通”纳入数字化转型即将打造的11个标杆应用。</a:t>
            </a:r>
            <a:endParaRPr lang="zh-CN" altLang="zh-CN" sz="1400" dirty="0"/>
          </a:p>
          <a:p>
            <a:pPr algn="l">
              <a:buClrTx/>
              <a:buSzTx/>
              <a:buFontTx/>
            </a:pPr>
            <a:r>
              <a:rPr lang="zh-CN" altLang="zh-CN" sz="1400" dirty="0">
                <a:solidFill>
                  <a:schemeClr val="accent1">
                    <a:lumMod val="75000"/>
                  </a:schemeClr>
                </a:solidFill>
              </a:rPr>
              <a:t>　　http://cnsf99.com/Detail/index.html?id=532&amp;aid=91744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39960"/>
          </a:xfrm>
          <a:prstGeom prst="rect">
            <a:avLst/>
          </a:prstGeom>
          <a:ln>
            <a:noFill/>
          </a:ln>
        </p:spPr>
        <p:txBody>
          <a:bodyPr wrap="square">
            <a:spAutoFit/>
          </a:bodyPr>
          <a:lstStyle/>
          <a:p>
            <a:pPr algn="ctr">
              <a:buClrTx/>
              <a:buSzTx/>
              <a:buFontTx/>
            </a:pPr>
            <a:r>
              <a:rPr lang="zh-CN" altLang="en-US" sz="1600" b="1" dirty="0" smtClean="0"/>
              <a:t>中国老龄协会吴玉韶副会长出席联合国亚洲及太平洋经济社会委员会东亚和东北亚办公室“科技助力积极老龄化”线上专家会议并致辞</a:t>
            </a:r>
            <a:endParaRPr lang="zh-CN" altLang="en-US" sz="1600" b="1" dirty="0" smtClean="0"/>
          </a:p>
          <a:p>
            <a:pPr algn="ctr">
              <a:buClrTx/>
              <a:buSzTx/>
              <a:buFontTx/>
            </a:pPr>
            <a:endParaRPr lang="zh-CN" altLang="en-US" sz="1600" b="1" dirty="0" smtClean="0"/>
          </a:p>
          <a:p>
            <a:r>
              <a:rPr lang="zh-CN" altLang="zh-CN" sz="1400" dirty="0"/>
              <a:t>　　2021年5月6日下午，联合国亚洲及太平洋经济社会委员会东亚和东北亚办公室举办了题为“科技助力积极老龄化”的线上专家会议。来自中国老龄科研中心、日本国际交流中心、韩国科学技术研究院、中国团结香港基金会等机构的专家学者讨论了将科技运用于人口老龄化领域的最佳实践，以及制定科技助力积极老龄化国家政策和开展区域合作的相关经验。</a:t>
            </a:r>
            <a:endParaRPr lang="zh-CN" altLang="zh-CN" sz="1400" dirty="0"/>
          </a:p>
          <a:p>
            <a:pPr algn="l">
              <a:buClrTx/>
              <a:buSzTx/>
              <a:buFontTx/>
            </a:pPr>
            <a:r>
              <a:rPr lang="zh-CN" altLang="zh-CN" sz="1400" dirty="0">
                <a:solidFill>
                  <a:schemeClr val="accent1">
                    <a:lumMod val="75000"/>
                  </a:schemeClr>
                </a:solidFill>
              </a:rPr>
              <a:t>　　http://cnsf99.com/Detail/index.html?id=577&amp;aid=91734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日本地方为预防阿尔茨海默症组织老年人电竞比赛</a:t>
            </a:r>
            <a:endParaRPr lang="zh-CN" altLang="en-US" sz="1600" b="1" dirty="0" smtClean="0"/>
          </a:p>
          <a:p>
            <a:pPr algn="ctr">
              <a:buClrTx/>
              <a:buSzTx/>
              <a:buFontTx/>
            </a:pPr>
            <a:endParaRPr lang="zh-CN" altLang="en-US" sz="1600" b="1" dirty="0" smtClean="0"/>
          </a:p>
          <a:p>
            <a:r>
              <a:rPr lang="zh-CN" altLang="zh-CN" sz="1400" dirty="0"/>
              <a:t>　　在熊本县美里町文化馆，来自町内两个地区的老年人以地区对抗赛的形式切磋了游戏技艺。在他们玩的这款名为“魔法气泡eSports”的益智游戏中，画面顶部会不断落下各色气泡，只要将4个同色气泡相连就能将其消除。</a:t>
            </a:r>
            <a:endParaRPr lang="zh-CN" altLang="zh-CN" sz="1400" dirty="0"/>
          </a:p>
          <a:p>
            <a:r>
              <a:rPr lang="zh-CN" altLang="zh-CN" sz="1400" dirty="0"/>
              <a:t>　　</a:t>
            </a:r>
            <a:r>
              <a:rPr lang="zh-CN" altLang="zh-CN" sz="1400" dirty="0">
                <a:solidFill>
                  <a:schemeClr val="accent1">
                    <a:lumMod val="75000"/>
                  </a:schemeClr>
                </a:solidFill>
              </a:rPr>
              <a:t>http://cnsf99.com/Detail/index.html?id=577&amp;aid=91737</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创新涉老审判机制，维护老年人合法权益</a:t>
            </a:r>
            <a:endParaRPr lang="zh-CN" altLang="en-US" sz="1600" b="1" dirty="0" smtClean="0"/>
          </a:p>
          <a:p>
            <a:pPr algn="ctr">
              <a:buClrTx/>
              <a:buSzTx/>
              <a:buFontTx/>
            </a:pPr>
            <a:endParaRPr lang="zh-CN" altLang="en-US" sz="1600" b="1" dirty="0" smtClean="0"/>
          </a:p>
          <a:p>
            <a:pPr algn="l">
              <a:buClrTx/>
              <a:buSzTx/>
              <a:buFontTx/>
            </a:pPr>
            <a:r>
              <a:rPr lang="zh-CN" altLang="zh-CN" sz="1400" dirty="0"/>
              <a:t>　　与时俱进更新涉老维权理念，内外联动构筑立体维权网络，延伸职能引领良好社会风尚，为老年人“有尊严、有价值、高质量”的晚年生活提供更加有力的司法保障，是人民法院的分内之事、应尽之责。</a:t>
            </a:r>
            <a:endParaRPr lang="zh-CN" altLang="zh-CN" sz="1400" dirty="0"/>
          </a:p>
          <a:p>
            <a:r>
              <a:rPr lang="zh-CN" altLang="zh-CN" sz="1400" dirty="0"/>
              <a:t>　　敬老、爱老、助老是中华民族的传统美德，是社会主义核心价值观的重要组成部分。当前，我国已经进入老龄化社会，妥善化解涉老矛盾纠纷，不仅关系到千万家庭的幸福安康，更对国家发展稳定大局意义深远。</a:t>
            </a:r>
            <a:endParaRPr lang="zh-CN" altLang="zh-CN" sz="1400" dirty="0"/>
          </a:p>
          <a:p>
            <a:pPr algn="l">
              <a:buClrTx/>
              <a:buSzTx/>
              <a:buFontTx/>
            </a:pPr>
            <a:r>
              <a:rPr lang="zh-CN" altLang="zh-CN" sz="1400" dirty="0">
                <a:solidFill>
                  <a:schemeClr val="accent1">
                    <a:lumMod val="75000"/>
                  </a:schemeClr>
                </a:solidFill>
              </a:rPr>
              <a:t>　　http://cnsf99.com/Detail/index.html?id=607&amp;aid=91721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r>
              <a:rPr lang="zh-CN" altLang="en-US" sz="1600" b="1" dirty="0" smtClean="0"/>
              <a:t>年轻人的“养老焦虑”</a:t>
            </a:r>
            <a:endParaRPr lang="zh-CN" altLang="en-US" sz="1600" b="1" dirty="0" smtClean="0"/>
          </a:p>
          <a:p>
            <a:pPr algn="ctr"/>
            <a:endParaRPr lang="zh-CN" altLang="en-US" sz="1600" b="1" dirty="0" smtClean="0"/>
          </a:p>
          <a:p>
            <a:r>
              <a:rPr lang="zh-CN" altLang="zh-CN" sz="1400" dirty="0"/>
              <a:t>　　今年的全国两会上，养老问题再一次成为了社会焦点。近期，大家保险联合某网站就养老话题展开了一次街头采访，从采访中可知，现在关注养老议题的不仅有老年人，还有“90后”与“00后”，他们甚至已经产生了“养老焦虑”。</a:t>
            </a:r>
            <a:endParaRPr lang="zh-CN" altLang="zh-CN" sz="1400" dirty="0"/>
          </a:p>
          <a:p>
            <a:pPr algn="l">
              <a:buClrTx/>
              <a:buSzTx/>
              <a:buFontTx/>
            </a:pPr>
            <a:r>
              <a:rPr lang="zh-CN" altLang="zh-CN" sz="1400" dirty="0">
                <a:solidFill>
                  <a:schemeClr val="accent1">
                    <a:lumMod val="75000"/>
                  </a:schemeClr>
                </a:solidFill>
              </a:rPr>
              <a:t>　　http://cnsf99.com/Detail/index.html?id=456&amp;aid=91777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r>
              <a:rPr lang="zh-CN" altLang="en-US" sz="1600" b="1" dirty="0" smtClean="0"/>
              <a:t>　　我国社会老龄化程度的加剧如何让“老有所依、老有所养”？</a:t>
            </a:r>
            <a:endParaRPr lang="zh-CN" altLang="en-US" sz="1600" b="1" dirty="0" smtClean="0"/>
          </a:p>
          <a:p>
            <a:pPr algn="ctr"/>
            <a:endParaRPr lang="zh-CN" altLang="en-US" sz="1600" b="1" dirty="0" smtClean="0"/>
          </a:p>
          <a:p>
            <a:r>
              <a:rPr lang="zh-CN" altLang="zh-CN" sz="1400" dirty="0"/>
              <a:t>　　根据国家统计局的数据，截至2019年年底，全国60周岁及以上老年人口有两亿五千万人，占总人口的18.1%，预计2030年60岁以上老人占比将达25%左右。</a:t>
            </a:r>
            <a:endParaRPr lang="zh-CN" altLang="zh-CN" sz="1400" dirty="0"/>
          </a:p>
          <a:p>
            <a:pPr algn="l">
              <a:buClrTx/>
              <a:buSzTx/>
              <a:buFontTx/>
            </a:pPr>
            <a:r>
              <a:rPr lang="zh-CN" altLang="zh-CN" sz="1400" dirty="0"/>
              <a:t>　　随着我国社会老龄化程度的加剧，如何让“老有所依、老有所养”？记者在上海进行了探访。</a:t>
            </a:r>
            <a:endParaRPr lang="zh-CN" altLang="zh-CN" sz="1400" dirty="0"/>
          </a:p>
          <a:p>
            <a:pPr algn="l">
              <a:buClrTx/>
              <a:buSzTx/>
              <a:buFontTx/>
            </a:pPr>
            <a:r>
              <a:rPr lang="zh-CN" altLang="zh-CN" sz="1400" dirty="0">
                <a:solidFill>
                  <a:schemeClr val="accent1">
                    <a:lumMod val="75000"/>
                  </a:schemeClr>
                </a:solidFill>
              </a:rPr>
              <a:t>　　http://cnsf99.com/Detail/index.html?id=456&amp;aid=91806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r>
              <a:rPr lang="zh-CN" altLang="en-US" sz="1600" b="1" dirty="0" smtClean="0"/>
              <a:t>　　中国银行举办海南智慧养老发布会，首推“时间银行”试点</a:t>
            </a:r>
            <a:endParaRPr lang="zh-CN" altLang="en-US" sz="1600" b="1" dirty="0" smtClean="0"/>
          </a:p>
          <a:p>
            <a:pPr algn="ctr"/>
            <a:endParaRPr lang="zh-CN" altLang="en-US" sz="1600" b="1" dirty="0" smtClean="0"/>
          </a:p>
          <a:p>
            <a:r>
              <a:rPr lang="zh-CN" altLang="zh-CN" sz="1400" dirty="0"/>
              <a:t>　　5月8日，由中国银行总行主办，海南省民政厅、中国银行海南省分行共同承办的海南智慧养老发布会在首届中国国际消费品博览会上隆重举行。海南省委常委、常务副省长沈丹阳，省人民政府副秘书长李东屿、民政厅厅长苗延红、地方金融监督管理局局长陈阳，中国银行董事长刘连舸、副行长林景臻出席活动。</a:t>
            </a:r>
            <a:endParaRPr lang="zh-CN" altLang="zh-CN" sz="1400" dirty="0"/>
          </a:p>
          <a:p>
            <a:pPr algn="l">
              <a:buClrTx/>
              <a:buSzTx/>
              <a:buFontTx/>
            </a:pPr>
            <a:r>
              <a:rPr lang="zh-CN" altLang="zh-CN" sz="1400" dirty="0">
                <a:solidFill>
                  <a:schemeClr val="accent1">
                    <a:lumMod val="75000"/>
                  </a:schemeClr>
                </a:solidFill>
              </a:rPr>
              <a:t>　　http://cnsf99.com/Detail/index.html?id=522&amp;aid=91784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94165"/>
          </a:xfrm>
          <a:prstGeom prst="rect">
            <a:avLst/>
          </a:prstGeom>
          <a:ln>
            <a:noFill/>
          </a:ln>
        </p:spPr>
        <p:txBody>
          <a:bodyPr wrap="square">
            <a:spAutoFit/>
          </a:bodyPr>
          <a:lstStyle/>
          <a:p>
            <a:pPr algn="ctr">
              <a:buClrTx/>
              <a:buSzTx/>
              <a:buFontTx/>
            </a:pPr>
            <a:r>
              <a:rPr lang="zh-CN" altLang="en-US" sz="1600" b="1" dirty="0" smtClean="0"/>
              <a:t>朱民：要抓住人口老龄化、“碳中和”和数字化三大变量</a:t>
            </a:r>
            <a:endParaRPr lang="zh-CN" altLang="en-US" sz="1600" b="1" dirty="0" smtClean="0"/>
          </a:p>
          <a:p>
            <a:pPr algn="ctr">
              <a:buClrTx/>
              <a:buSzTx/>
              <a:buFontTx/>
            </a:pPr>
            <a:endParaRPr lang="zh-CN" altLang="en-US" sz="1600" b="1" dirty="0" smtClean="0"/>
          </a:p>
          <a:p>
            <a:r>
              <a:rPr lang="zh-CN" altLang="zh-CN" sz="1400" dirty="0"/>
              <a:t>　　5月8日，光大年度投资论坛在北京召开，《21世纪经济报道》进行了全程直播。清华大学国家金融研究院院长朱民发表了《投资未来：中国经济发展的长潮和大浪》的主题演讲。</a:t>
            </a:r>
            <a:endParaRPr lang="zh-CN" altLang="zh-CN" sz="1400" dirty="0"/>
          </a:p>
          <a:p>
            <a:pPr algn="l">
              <a:buClrTx/>
              <a:buSzTx/>
              <a:buFontTx/>
            </a:pPr>
            <a:r>
              <a:rPr lang="zh-CN" altLang="zh-CN" sz="1400" dirty="0">
                <a:solidFill>
                  <a:schemeClr val="accent1">
                    <a:lumMod val="75000"/>
                  </a:schemeClr>
                </a:solidFill>
              </a:rPr>
              <a:t>　　http://cnsf99.com/Detail/index.html?id=522&amp;aid=91785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全国首份《中老年浴养专家共识》发布，规范中老年人科学洗浴</a:t>
            </a:r>
            <a:endParaRPr lang="zh-CN" altLang="en-US" sz="1600" b="1" dirty="0" smtClean="0"/>
          </a:p>
          <a:p>
            <a:pPr algn="ctr">
              <a:buClrTx/>
              <a:buSzTx/>
              <a:buFontTx/>
            </a:pPr>
            <a:endParaRPr lang="zh-CN" altLang="en-US" sz="1600" b="1" dirty="0" smtClean="0"/>
          </a:p>
          <a:p>
            <a:r>
              <a:rPr lang="zh-CN" altLang="zh-CN" sz="1400" dirty="0"/>
              <a:t>　　2021年4月30日，2021中老年浴养专家共识暨药浴乳真实世界研究发布会在杭州西子湖畔盛大举行。本次盛会由中华中医药学会皮肤科分会指导，贵州朗佑堂制药有限公司主办，浙江广播电视集团经济生活频道协办，旨在推进中医药在皮肤领域的发展，共同造福皮肤疾患人群。</a:t>
            </a:r>
            <a:endParaRPr lang="zh-CN" altLang="zh-CN" sz="1400" dirty="0"/>
          </a:p>
          <a:p>
            <a:pPr algn="l">
              <a:buClrTx/>
              <a:buSzTx/>
              <a:buFontTx/>
            </a:pPr>
            <a:r>
              <a:rPr lang="zh-CN" altLang="zh-CN" sz="1400" dirty="0">
                <a:solidFill>
                  <a:schemeClr val="accent1">
                    <a:lumMod val="75000"/>
                  </a:schemeClr>
                </a:solidFill>
              </a:rPr>
              <a:t>　　http://cnsf99.com/Detail/index.html?id=522&amp;aid=91820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美国医学科学院国际院士励建安：将来‘积极老龄化’中，一定会有大群超60岁的人还在工作</a:t>
            </a:r>
            <a:endParaRPr lang="zh-CN" altLang="en-US" sz="1600" b="1" dirty="0" smtClean="0"/>
          </a:p>
          <a:p>
            <a:pPr algn="ctr">
              <a:buClrTx/>
              <a:buSzTx/>
              <a:buFontTx/>
            </a:pPr>
            <a:endParaRPr lang="zh-CN" altLang="en-US" sz="1600" b="1" dirty="0" smtClean="0"/>
          </a:p>
          <a:p>
            <a:r>
              <a:rPr lang="zh-CN" altLang="en-US" sz="1600" b="1" dirty="0" smtClean="0"/>
              <a:t>　　</a:t>
            </a:r>
            <a:r>
              <a:rPr lang="zh-CN" altLang="zh-CN" sz="1400" dirty="0"/>
              <a:t>5月9日，中国平安发布“平安臻颐年”康养品牌及首个高端产品线“颐年城”，通过“金融+医疗+康养4”结合的创新发展模式，整合公司金融、医疗与科技领域的优势资源，布局康养产业，打造有品质的康养服务，践行“有温度的金融”理念。</a:t>
            </a:r>
            <a:endParaRPr lang="zh-CN" altLang="zh-CN" sz="1400" dirty="0"/>
          </a:p>
          <a:p>
            <a:pPr algn="l">
              <a:buClrTx/>
              <a:buSzTx/>
              <a:buFontTx/>
            </a:pPr>
            <a:r>
              <a:rPr lang="zh-CN" altLang="zh-CN" sz="1400" dirty="0">
                <a:solidFill>
                  <a:schemeClr val="accent1">
                    <a:lumMod val="75000"/>
                  </a:schemeClr>
                </a:solidFill>
              </a:rPr>
              <a:t>　　http://cnsf99.com/Detail/index.html?id=522&amp;aid=91812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71075"/>
          </a:xfrm>
          <a:prstGeom prst="rect">
            <a:avLst/>
          </a:prstGeom>
          <a:ln>
            <a:noFill/>
          </a:ln>
        </p:spPr>
        <p:txBody>
          <a:bodyPr wrap="square">
            <a:spAutoFit/>
          </a:bodyPr>
          <a:lstStyle/>
          <a:p>
            <a:pPr algn="ctr">
              <a:buClrTx/>
              <a:buSzTx/>
              <a:buFontTx/>
            </a:pPr>
            <a:r>
              <a:rPr lang="zh-CN" altLang="en-US" sz="1600" b="1" dirty="0" smtClean="0"/>
              <a:t>我国老龄化进程为何明显加快，如何应对</a:t>
            </a:r>
            <a:endParaRPr lang="zh-CN" altLang="en-US" sz="1600" b="1" dirty="0" smtClean="0"/>
          </a:p>
          <a:p>
            <a:pPr algn="ctr">
              <a:buClrTx/>
              <a:buSzTx/>
              <a:buFontTx/>
            </a:pPr>
            <a:endParaRPr lang="zh-CN" altLang="en-US" sz="1600" b="1" dirty="0" smtClean="0"/>
          </a:p>
          <a:p>
            <a:r>
              <a:rPr lang="zh-CN" altLang="zh-CN" sz="1400" dirty="0"/>
              <a:t>　　5月11日，国家统计局发布了第七次全国人口普查主要数据公报。我国60岁及以上人口的比重达到18.70%，其中65岁及以上人口比重达到13.50%，趋近深度老龄化社会的占比标准（14%）。</a:t>
            </a:r>
            <a:endParaRPr lang="zh-CN" altLang="zh-CN" sz="1400" dirty="0"/>
          </a:p>
          <a:p>
            <a:r>
              <a:rPr lang="zh-CN" altLang="zh-CN" sz="1400" dirty="0"/>
              <a:t>　　国务院第七次全国人口普查领导小组副组长、国家统计局局长宁吉喆表示，人口老龄化的主要特点呈现老年人口规模庞大、老龄化进程明显加快、老龄化水平城乡差异明显、老年人口质量不断提高等特点。</a:t>
            </a:r>
            <a:endParaRPr lang="zh-CN" altLang="zh-CN" sz="1400" dirty="0"/>
          </a:p>
          <a:p>
            <a:pPr algn="l">
              <a:buClrTx/>
              <a:buSzTx/>
              <a:buFontTx/>
            </a:pPr>
            <a:r>
              <a:rPr lang="zh-CN" altLang="zh-CN" sz="1400" dirty="0">
                <a:solidFill>
                  <a:schemeClr val="accent1">
                    <a:lumMod val="75000"/>
                  </a:schemeClr>
                </a:solidFill>
              </a:rPr>
              <a:t>　　http://cnsf99.com/Detail/index.html?id=454&amp;aid=91867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zh-CN" sz="1400" dirty="0">
                <a:solidFill>
                  <a:schemeClr val="accent1">
                    <a:lumMod val="75000"/>
                  </a:schemeClr>
                </a:solidFill>
              </a:rPr>
              <a:t>　　</a:t>
            </a:r>
            <a:r>
              <a:rPr lang="zh-CN" altLang="en-US" sz="1600" b="1" dirty="0" smtClean="0"/>
              <a:t>少子化叠加老龄化，长三角遭遇人口结构性挑战</a:t>
            </a:r>
            <a:endParaRPr lang="zh-CN" altLang="en-US" sz="1600" b="1" dirty="0" smtClean="0"/>
          </a:p>
          <a:p>
            <a:pPr algn="ctr">
              <a:buClrTx/>
              <a:buSzTx/>
              <a:buFontTx/>
            </a:pPr>
            <a:endParaRPr lang="zh-CN" altLang="en-US" sz="1600" b="1" dirty="0" smtClean="0"/>
          </a:p>
          <a:p>
            <a:pPr algn="ctr">
              <a:buClrTx/>
              <a:buSzTx/>
              <a:buFontTx/>
            </a:pPr>
            <a:r>
              <a:rPr lang="zh-CN" altLang="en-US" sz="1600" b="1" dirty="0" smtClean="0"/>
              <a:t>　　结合现有数据，记者梳理发现，在全国人口保持增长的同时，部分地区出现明显的人口分化。以长三角三省一</a:t>
            </a:r>
            <a:r>
              <a:rPr lang="zh-CN" altLang="zh-CN" sz="1400" dirty="0"/>
              <a:t>市（江苏省、浙江省、安徽省、上海市）为例，根据上述省市已公布的2020年统计公报，记者注意到，三省一市中至少有8个城市户籍人口自然增长率为负，尤以江苏省为主。其中，无锡、常州、盐城首次出现人口自然负增长。</a:t>
            </a:r>
            <a:endParaRPr lang="zh-CN" altLang="zh-CN" sz="1400" dirty="0"/>
          </a:p>
          <a:p>
            <a:pPr algn="l">
              <a:buClrTx/>
              <a:buSzTx/>
              <a:buFontTx/>
            </a:pPr>
            <a:r>
              <a:rPr lang="zh-CN" altLang="zh-CN" sz="1400" dirty="0">
                <a:solidFill>
                  <a:schemeClr val="accent1">
                    <a:lumMod val="75000"/>
                  </a:schemeClr>
                </a:solidFill>
              </a:rPr>
              <a:t>　　http://cnsf99.com/Detail/index.html?id=456&amp;aid=91833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专家：如不早做老龄消费需求准备，挤兑卖房将比挤兑银行更难应对</a:t>
            </a:r>
            <a:endParaRPr lang="zh-CN" altLang="en-US" sz="1600" b="1" dirty="0" smtClean="0"/>
          </a:p>
          <a:p>
            <a:pPr algn="ctr">
              <a:buClrTx/>
              <a:buSzTx/>
              <a:buFontTx/>
            </a:pPr>
            <a:endParaRPr lang="zh-CN" altLang="en-US" sz="1600" b="1" dirty="0" smtClean="0"/>
          </a:p>
          <a:p>
            <a:r>
              <a:rPr lang="zh-CN" altLang="zh-CN" sz="1400" dirty="0"/>
              <a:t>　　“大多数家庭有养老需求，但养老金又不足以覆盖各项老龄化消费需求。届时，资产变现动因将持续加大。如果不对此早做准备，挤兑卖房产生的问题将比挤兑银行还要难以应对。”4月25日，在老龄社会30人论坛上，盘古智库学术委员会副主任委员毛大庆如是表示。</a:t>
            </a:r>
            <a:endParaRPr lang="zh-CN" altLang="zh-CN" sz="1400" dirty="0"/>
          </a:p>
          <a:p>
            <a:pPr algn="l">
              <a:buClrTx/>
              <a:buSzTx/>
              <a:buFontTx/>
            </a:pPr>
            <a:r>
              <a:rPr lang="zh-CN" altLang="zh-CN" sz="1400" dirty="0">
                <a:solidFill>
                  <a:schemeClr val="accent1">
                    <a:lumMod val="75000"/>
                  </a:schemeClr>
                </a:solidFill>
              </a:rPr>
              <a:t>　　http://cnsf99.com/Detail/index.html?id=454&amp;aid=91868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71075"/>
          </a:xfrm>
          <a:prstGeom prst="rect">
            <a:avLst/>
          </a:prstGeom>
          <a:ln>
            <a:noFill/>
          </a:ln>
        </p:spPr>
        <p:txBody>
          <a:bodyPr wrap="square">
            <a:spAutoFit/>
          </a:bodyPr>
          <a:lstStyle/>
          <a:p>
            <a:pPr algn="ctr">
              <a:buClrTx/>
              <a:buSzTx/>
              <a:buFontTx/>
            </a:pPr>
            <a:r>
              <a:rPr lang="zh-CN" altLang="en-US" sz="1600" b="1" dirty="0" smtClean="0"/>
              <a:t>中国60岁及以上人口突破2.6亿，驱动银发经济与养老服务新格局</a:t>
            </a:r>
            <a:endParaRPr lang="zh-CN" altLang="en-US" sz="1600" b="1" dirty="0" smtClean="0"/>
          </a:p>
          <a:p>
            <a:pPr algn="ctr">
              <a:buClrTx/>
              <a:buSzTx/>
              <a:buFontTx/>
            </a:pPr>
            <a:endParaRPr lang="zh-CN" altLang="en-US" sz="1600" b="1" dirty="0" smtClean="0"/>
          </a:p>
          <a:p>
            <a:r>
              <a:rPr lang="zh-CN" altLang="zh-CN" sz="1400" dirty="0"/>
              <a:t>　　5月11日，国新办举办新闻发布会，介绍第七次全国人口普查主要数据结果（下称七普数据）。按照国家统计局划分标准，65岁及以上为老年人口。据国家统计局局长宁吉喆通报，在年龄构成方面，我国60岁及以上人口为2.6402亿人，占比18.70%，与2010年相比上升5.44%；65岁及以上人口为1.9064亿人，占比13.50%，与2010年相比上升4.63%。</a:t>
            </a:r>
            <a:endParaRPr lang="zh-CN" altLang="zh-CN" sz="1400" dirty="0"/>
          </a:p>
          <a:p>
            <a:pPr algn="l">
              <a:buClrTx/>
              <a:buSzTx/>
              <a:buFontTx/>
            </a:pPr>
            <a:r>
              <a:rPr lang="zh-CN" altLang="zh-CN" sz="1400" dirty="0">
                <a:solidFill>
                  <a:schemeClr val="accent1">
                    <a:lumMod val="75000"/>
                  </a:schemeClr>
                </a:solidFill>
              </a:rPr>
              <a:t>　　http://cnsf99.com/Detail/index.html?id=615&amp;aid=91874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重磅数据!我国人口保持世界第一，男比女多3490万，老年人规模将达全球之最，如何应对老龄化?</a:t>
            </a:r>
            <a:endParaRPr lang="zh-CN" altLang="en-US" sz="1600" b="1" dirty="0" smtClean="0"/>
          </a:p>
          <a:p>
            <a:pPr algn="ctr">
              <a:buClrTx/>
              <a:buSzTx/>
              <a:buFontTx/>
            </a:pPr>
            <a:endParaRPr lang="zh-CN" altLang="en-US" sz="1600" b="1" dirty="0" smtClean="0"/>
          </a:p>
          <a:p>
            <a:r>
              <a:rPr lang="zh-CN" altLang="zh-CN" sz="1400" dirty="0"/>
              <a:t>　　国家统计局局长宁吉喆在发布会上通报，全国人口共141178万人，与2010年的133972万人相比，增加了7206万人，增长5.38%；年平均增长率为0.53%，比2000年到2010年的年平均增长率0.57%下降0.04个百分点。数据表明，我国人口10年来继续保持低速增长态势。</a:t>
            </a:r>
            <a:endParaRPr lang="zh-CN" altLang="zh-CN" sz="1400" dirty="0"/>
          </a:p>
          <a:p>
            <a:pPr algn="l">
              <a:buClrTx/>
              <a:buSzTx/>
              <a:buFontTx/>
            </a:pPr>
            <a:r>
              <a:rPr lang="zh-CN" altLang="zh-CN" sz="1400" dirty="0">
                <a:solidFill>
                  <a:schemeClr val="accent1">
                    <a:lumMod val="75000"/>
                  </a:schemeClr>
                </a:solidFill>
              </a:rPr>
              <a:t>　　http://cnsf99.com/Detail/index.html?id=615&amp;aid=91857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拿不回的养老钱：宜昌700余名老人遭遇养老院融资“陷阱”</a:t>
            </a:r>
            <a:endParaRPr lang="zh-CN" altLang="en-US" sz="1600" b="1" dirty="0" smtClean="0"/>
          </a:p>
          <a:p>
            <a:pPr algn="ctr">
              <a:buClrTx/>
              <a:buSzTx/>
              <a:buFontTx/>
            </a:pPr>
            <a:endParaRPr lang="zh-CN" altLang="en-US" sz="1600" b="1" dirty="0" smtClean="0"/>
          </a:p>
          <a:p>
            <a:pPr algn="ctr">
              <a:buClrTx/>
              <a:buSzTx/>
              <a:buFontTx/>
            </a:pPr>
            <a:r>
              <a:rPr lang="zh-CN" altLang="en-US" sz="1600" b="1" dirty="0" smtClean="0"/>
              <a:t>　　从2016年起至2020年，730余名老人用自己辛苦攒下来的养老钱，通过</a:t>
            </a:r>
            <a:r>
              <a:rPr lang="zh-CN" altLang="zh-CN" sz="1400" dirty="0"/>
              <a:t>与宜昌市七彩阳光养老服务有限公司（以下称七彩阳光公司）签订养老服务合同的方式，以一个床位2万元到8万元不等的价格，预订养老公寓的床位。但截至目前，仅有30余人实际住进养老公寓。</a:t>
            </a:r>
            <a:endParaRPr lang="zh-CN" altLang="zh-CN" sz="1400" dirty="0"/>
          </a:p>
          <a:p>
            <a:pPr algn="l">
              <a:buClrTx/>
              <a:buSzTx/>
              <a:buFontTx/>
            </a:pPr>
            <a:r>
              <a:rPr lang="zh-CN" altLang="zh-CN" sz="1400" dirty="0">
                <a:solidFill>
                  <a:schemeClr val="accent1">
                    <a:lumMod val="75000"/>
                  </a:schemeClr>
                </a:solidFill>
              </a:rPr>
              <a:t>　　http://cnsf99.com/Detail/index.html?id=605&amp;aid=91866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solidFill>
                    <a:schemeClr val="accent1">
                      <a:lumMod val="75000"/>
                    </a:schemeClr>
                  </a:solidFill>
                  <a:sym typeface="+mn-ea"/>
                </a:rPr>
                <a:t>　　</a:t>
              </a:r>
              <a:endParaRPr lang="zh-CN" altLang="zh-CN" dirty="0">
                <a:solidFill>
                  <a:schemeClr val="accent1">
                    <a:lumMod val="75000"/>
                  </a:schemeClr>
                </a:solidFill>
              </a:endParaRPr>
            </a:p>
            <a:p>
              <a:pPr algn="ctr"/>
              <a:endParaRPr lang="zh-CN" altLang="zh-CN" dirty="0">
                <a:solidFill>
                  <a:schemeClr val="accent1">
                    <a:lumMod val="75000"/>
                  </a:schemeClr>
                </a:solidFill>
              </a:endParaRPr>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全国总人口超14.1亿！老龄化加深但人口红利仍在</a:t>
            </a:r>
            <a:endParaRPr lang="zh-CN" altLang="en-US" sz="1600" b="1" dirty="0" smtClean="0"/>
          </a:p>
          <a:p>
            <a:pPr algn="ctr">
              <a:buClrTx/>
              <a:buSzTx/>
              <a:buFontTx/>
            </a:pPr>
            <a:endParaRPr lang="zh-CN" altLang="en-US" sz="1600" b="1" dirty="0" smtClean="0"/>
          </a:p>
          <a:p>
            <a:r>
              <a:rPr lang="zh-CN" altLang="zh-CN" sz="1400" dirty="0"/>
              <a:t>　　5月11日，国务院新闻办公室举行新闻发布会，介绍第七次全国人口普查主要数据结果，并答记者问。数据显示，我国仍为世界第一人口大国。</a:t>
            </a:r>
            <a:endParaRPr lang="zh-CN" altLang="zh-CN" sz="1400" dirty="0"/>
          </a:p>
          <a:p>
            <a:pPr algn="l">
              <a:buClrTx/>
              <a:buSzTx/>
              <a:buFontTx/>
            </a:pPr>
            <a:r>
              <a:rPr lang="zh-CN" altLang="zh-CN" sz="1400" dirty="0">
                <a:solidFill>
                  <a:schemeClr val="accent1">
                    <a:lumMod val="75000"/>
                  </a:schemeClr>
                </a:solidFill>
              </a:rPr>
              <a:t>　　http://cnsf99.com/Detail/index.html?id=454&amp;aid=91888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我国60岁及以上人口占比超18%，人口老龄化程度进一步加深</a:t>
            </a:r>
            <a:endParaRPr lang="zh-CN" altLang="en-US" sz="1600" b="1" dirty="0" smtClean="0"/>
          </a:p>
          <a:p>
            <a:pPr algn="ctr">
              <a:buClrTx/>
              <a:buSzTx/>
              <a:buFontTx/>
            </a:pPr>
            <a:endParaRPr lang="zh-CN" altLang="en-US" sz="1600" b="1" dirty="0" smtClean="0"/>
          </a:p>
          <a:p>
            <a:r>
              <a:rPr lang="zh-CN" altLang="zh-CN" sz="1400" dirty="0"/>
              <a:t>　　5月11日10时，国新办举行新闻发布会，介绍第七次全国人口普查主要数据结果。数据显示，我国0-14岁人口为25338万人，占17.95%；15-59岁人口为89438万人，占63.35%；60岁及以上人口为26402万人，占18.70%，其中，65岁及以上人口为19064万人，占13.50%。与2010年相比，0-14岁、15-59岁、60岁及以上人口的比重分別上升1.35个百分点、下降6.79个百分点、上升5.44个百分点。</a:t>
            </a:r>
            <a:endParaRPr lang="zh-CN" altLang="zh-CN" sz="1400" dirty="0"/>
          </a:p>
          <a:p>
            <a:pPr algn="l">
              <a:buClrTx/>
              <a:buSzTx/>
              <a:buFontTx/>
            </a:pPr>
            <a:r>
              <a:rPr lang="zh-CN" altLang="zh-CN" sz="1400" dirty="0">
                <a:solidFill>
                  <a:schemeClr val="accent1">
                    <a:lumMod val="75000"/>
                  </a:schemeClr>
                </a:solidFill>
              </a:rPr>
              <a:t>　　http://cnsf99.com/Detail/index.html?id=454&amp;aid=91904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央视《人口》栏目：关注老年人心理健康警惕病理性认知下降</a:t>
            </a:r>
            <a:endParaRPr lang="zh-CN" altLang="en-US" sz="1600" b="1" dirty="0" smtClean="0"/>
          </a:p>
          <a:p>
            <a:pPr algn="ctr">
              <a:buClrTx/>
              <a:buSzTx/>
              <a:buFontTx/>
            </a:pPr>
            <a:endParaRPr lang="zh-CN" altLang="en-US" sz="1600" b="1" dirty="0" smtClean="0"/>
          </a:p>
          <a:p>
            <a:r>
              <a:rPr lang="zh-CN" altLang="zh-CN" sz="1400" dirty="0"/>
              <a:t>　　北京大学第一医院神经内科主任医师孙永安做客央视《人口》栏目，与国家二级心理咨询师心理师雷明共同探讨老年人心理健康与认知健康话题。</a:t>
            </a:r>
            <a:endParaRPr lang="zh-CN" altLang="zh-CN" sz="1400" dirty="0"/>
          </a:p>
          <a:p>
            <a:r>
              <a:rPr lang="zh-CN" altLang="zh-CN" sz="1400" dirty="0"/>
              <a:t>　　专家表示老年人的精神、心理问题背后可能伴有病理性的认知下降，很有可能是患上阿尔茨海默病的症状之一，不仅仅是记忆力下降，也会伴有精神行为异常，要早发现早治疗，及时前往医院就诊。</a:t>
            </a:r>
            <a:endParaRPr lang="zh-CN" altLang="zh-CN" sz="1400" dirty="0"/>
          </a:p>
          <a:p>
            <a:pPr algn="l">
              <a:buClrTx/>
              <a:buSzTx/>
              <a:buFontTx/>
            </a:pPr>
            <a:r>
              <a:rPr lang="zh-CN" altLang="zh-CN" sz="1400" dirty="0">
                <a:solidFill>
                  <a:schemeClr val="accent1">
                    <a:lumMod val="75000"/>
                  </a:schemeClr>
                </a:solidFill>
              </a:rPr>
              <a:t>　　http://cnsf99.com/Detail/index.html?id=627&amp;aid=91653</a:t>
            </a:r>
            <a:endParaRPr lang="zh-CN" altLang="zh-CN" sz="1400" dirty="0">
              <a:solidFill>
                <a:schemeClr val="accent1">
                  <a:lumMod val="75000"/>
                </a:schemeClr>
              </a:solidFill>
            </a:endParaRPr>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82岁老人自称被骗12万！医保资质是噱头，企业赚到钱就跑路？谁来挤干养老院营销中的“水分”</a:t>
            </a:r>
            <a:endParaRPr lang="zh-CN" altLang="en-US" sz="1600" b="1" dirty="0" smtClean="0"/>
          </a:p>
          <a:p>
            <a:pPr algn="ctr">
              <a:buClrTx/>
              <a:buSzTx/>
              <a:buFontTx/>
            </a:pPr>
            <a:endParaRPr lang="zh-CN" altLang="en-US" sz="1600" b="1" dirty="0" smtClean="0"/>
          </a:p>
          <a:p>
            <a:r>
              <a:rPr lang="zh-CN" altLang="zh-CN" sz="1400" dirty="0"/>
              <a:t>　　5月6日，“82岁老人被养老院骗走12万”的消息冲上微博热搜，涉事老人称自己在与北京健生养老院签订合约并交纳了十几万元的费用后却发现养老院并未兑现内设医保定点等多项承诺。就此，养老院却向北京商报记者给出了截然不同的说法，其认为微博上的说法不实，老年人在签约前就知晓养老院尚未获得医保资质。</a:t>
            </a:r>
            <a:endParaRPr lang="zh-CN" altLang="zh-CN" sz="1400" dirty="0"/>
          </a:p>
          <a:p>
            <a:pPr algn="l">
              <a:buClrTx/>
              <a:buSzTx/>
              <a:buFontTx/>
            </a:pPr>
            <a:r>
              <a:rPr lang="zh-CN" altLang="zh-CN" sz="1400" dirty="0">
                <a:solidFill>
                  <a:schemeClr val="accent1">
                    <a:lumMod val="75000"/>
                  </a:schemeClr>
                </a:solidFill>
              </a:rPr>
              <a:t>　　http://cnsf99.com/Detail/index.html?id=605&amp;aid=91746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中国人口这十年：生育率较低、老龄化加深、流向更集聚</a:t>
            </a:r>
            <a:endParaRPr lang="zh-CN" altLang="en-US" sz="1600" b="1" dirty="0" smtClean="0"/>
          </a:p>
          <a:p>
            <a:pPr algn="ctr">
              <a:buClrTx/>
              <a:buSzTx/>
              <a:buFontTx/>
            </a:pPr>
            <a:endParaRPr lang="zh-CN" altLang="en-US" sz="1600" b="1" dirty="0" smtClean="0"/>
          </a:p>
          <a:p>
            <a:r>
              <a:rPr lang="zh-CN" altLang="zh-CN" sz="1400" dirty="0"/>
              <a:t>　　“七普”结果显示，全国人口共141178万人，与2010年的133972万人相比，增加了7206万人，增长5.38%；年平均增长率为0.53%，比2000年到2010年的年平均增长率0.57%下降0.04个百分点，这表明，中国人口10年来继续保持低速增长态势。</a:t>
            </a:r>
            <a:endParaRPr lang="zh-CN" altLang="zh-CN" sz="1400" dirty="0"/>
          </a:p>
          <a:p>
            <a:pPr algn="l">
              <a:buClrTx/>
              <a:buSzTx/>
              <a:buFontTx/>
            </a:pPr>
            <a:r>
              <a:rPr lang="zh-CN" altLang="zh-CN" sz="1400" dirty="0">
                <a:solidFill>
                  <a:schemeClr val="accent1">
                    <a:lumMod val="75000"/>
                  </a:schemeClr>
                </a:solidFill>
              </a:rPr>
              <a:t>　　http://cnsf99.com/Detail/index.html?id=615&amp;aid=91909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社区老年餐厅为何频陷经营困境？</a:t>
            </a:r>
            <a:endParaRPr lang="zh-CN" altLang="en-US" sz="1600" b="1" dirty="0" smtClean="0"/>
          </a:p>
          <a:p>
            <a:pPr algn="ctr">
              <a:buClrTx/>
              <a:buSzTx/>
              <a:buFontTx/>
            </a:pPr>
            <a:endParaRPr lang="zh-CN" altLang="en-US" sz="1600" b="1" dirty="0" smtClean="0"/>
          </a:p>
          <a:p>
            <a:r>
              <a:rPr lang="zh-CN" altLang="zh-CN" sz="1400" dirty="0"/>
              <a:t>　　为了让老人能够在家门口吃上放心的饭菜，本市很多小区都引进了老年餐厅。近来本端陆续接到市民反映，自家小区的老年餐厅从疫情至今一直处于关闭状态，老人吃饭非常不便，希望能够尽快重开。</a:t>
            </a:r>
            <a:endParaRPr lang="zh-CN" altLang="zh-CN" sz="1400" dirty="0"/>
          </a:p>
          <a:p>
            <a:pPr algn="l">
              <a:buClrTx/>
              <a:buSzTx/>
              <a:buFontTx/>
            </a:pPr>
            <a:r>
              <a:rPr lang="zh-CN" altLang="zh-CN" sz="1400" dirty="0">
                <a:solidFill>
                  <a:schemeClr val="accent1">
                    <a:lumMod val="75000"/>
                  </a:schemeClr>
                </a:solidFill>
              </a:rPr>
              <a:t>　　http://cnsf99.com/Detail/index.html?id=519&amp;aid=91910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拿不回的养老钱：宜昌一养老公寓涉隐秘“违规融资”</a:t>
            </a:r>
            <a:endParaRPr lang="zh-CN" altLang="en-US" sz="1600" b="1" dirty="0" smtClean="0"/>
          </a:p>
          <a:p>
            <a:pPr algn="ctr">
              <a:buClrTx/>
              <a:buSzTx/>
              <a:buFontTx/>
            </a:pPr>
            <a:endParaRPr lang="zh-CN" altLang="en-US" sz="1600" b="1" dirty="0" smtClean="0"/>
          </a:p>
          <a:p>
            <a:r>
              <a:rPr lang="zh-CN" altLang="zh-CN" sz="1400" dirty="0"/>
              <a:t>　　从2016年起至2020年，730余名老人用自己辛苦攒下来的养老钱，通过与宜昌市七彩阳光养老服务有限公司（以下称七彩阳光公司）签订养老服务合同的方式，以一个床位2万元到8万元不等的价格，预订养老公寓的床位。但截至目前，仅有30余人实际住进养老公寓。</a:t>
            </a:r>
            <a:endParaRPr lang="zh-CN" altLang="zh-CN" sz="1400" dirty="0"/>
          </a:p>
          <a:p>
            <a:pPr algn="l">
              <a:buClrTx/>
              <a:buSzTx/>
              <a:buFontTx/>
            </a:pPr>
            <a:r>
              <a:rPr lang="zh-CN" altLang="zh-CN" sz="1400" dirty="0">
                <a:solidFill>
                  <a:schemeClr val="accent1">
                    <a:lumMod val="75000"/>
                  </a:schemeClr>
                </a:solidFill>
              </a:rPr>
              <a:t>　　http://cnsf99.com/Detail/index.html?id=605&amp;aid=91887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代表、委员：只靠多生孩子不能解决老龄化问题</a:t>
            </a:r>
            <a:endParaRPr lang="zh-CN" altLang="en-US" sz="1600" b="1" dirty="0" smtClean="0"/>
          </a:p>
          <a:p>
            <a:pPr algn="ctr">
              <a:buClrTx/>
              <a:buSzTx/>
              <a:buFontTx/>
            </a:pPr>
            <a:endParaRPr lang="zh-CN" altLang="en-US" sz="1600" b="1" dirty="0" smtClean="0"/>
          </a:p>
          <a:p>
            <a:r>
              <a:rPr lang="zh-CN" altLang="zh-CN" sz="1400" dirty="0"/>
              <a:t>　　我们很难第一时间到达现场，但我们会在第二时间权威发声。第二时间，与您相伴。</a:t>
            </a:r>
            <a:endParaRPr lang="zh-CN" altLang="zh-CN" sz="1400" dirty="0"/>
          </a:p>
          <a:p>
            <a:r>
              <a:rPr lang="zh-CN" altLang="zh-CN" sz="1400" dirty="0"/>
              <a:t>　　“141178万人！”5月11日上午，第7次全国人口普查数据发布。8个统计公报，清晰地绘制出中国近10年间的人口发展“全景图谱”。</a:t>
            </a:r>
            <a:endParaRPr lang="zh-CN" altLang="zh-CN" sz="1400" dirty="0"/>
          </a:p>
          <a:p>
            <a:pPr algn="l">
              <a:buClrTx/>
              <a:buSzTx/>
              <a:buFontTx/>
            </a:pPr>
            <a:r>
              <a:rPr lang="zh-CN" altLang="zh-CN" sz="1400" dirty="0">
                <a:solidFill>
                  <a:schemeClr val="accent1">
                    <a:lumMod val="75000"/>
                  </a:schemeClr>
                </a:solidFill>
              </a:rPr>
              <a:t>　　http://cnsf99.com/Detail/index.html?id=454&amp;aid=91997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老龄化水平城乡差异明显，互助或是农村养老重要方案</a:t>
            </a:r>
            <a:endParaRPr lang="zh-CN" altLang="en-US" sz="1600" b="1" dirty="0" smtClean="0"/>
          </a:p>
          <a:p>
            <a:pPr algn="ctr">
              <a:buClrTx/>
              <a:buSzTx/>
              <a:buFontTx/>
            </a:pPr>
            <a:endParaRPr lang="zh-CN" altLang="en-US" sz="1600" b="1" dirty="0" smtClean="0"/>
          </a:p>
          <a:p>
            <a:r>
              <a:rPr lang="zh-CN" altLang="zh-CN" sz="1400" dirty="0"/>
              <a:t>　　相比城市，农村养老服务基础条件相对落后，且农村老年人支付能力较弱。这也是整个养老服务体系的薄弱环节。昨天公布的浙江省第七次人口普查主要数据显示，全省常住人口中，居住在城镇的人口占72.17%；居住在乡村的人口占27.83%。与2010年第六次全国人口普查相比，乡村人口减少290余万人，城镇人口比重上升10.55个百分点。</a:t>
            </a:r>
            <a:endParaRPr lang="zh-CN" altLang="zh-CN" sz="1400" dirty="0"/>
          </a:p>
          <a:p>
            <a:pPr algn="l">
              <a:buClrTx/>
              <a:buSzTx/>
              <a:buFontTx/>
            </a:pPr>
            <a:r>
              <a:rPr lang="zh-CN" altLang="zh-CN" sz="1400" dirty="0">
                <a:solidFill>
                  <a:schemeClr val="accent1">
                    <a:lumMod val="75000"/>
                  </a:schemeClr>
                </a:solidFill>
              </a:rPr>
              <a:t>　　http://cnsf99.com/Detail/index.html?id=454&amp;aid=92002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如何应对老龄化？「银发经济」有机遇</a:t>
            </a:r>
            <a:endParaRPr lang="zh-CN" altLang="en-US" sz="1600" b="1" dirty="0" smtClean="0"/>
          </a:p>
          <a:p>
            <a:pPr algn="ctr">
              <a:buClrTx/>
              <a:buSzTx/>
              <a:buFontTx/>
            </a:pPr>
            <a:endParaRPr lang="zh-CN" altLang="en-US" sz="1600" b="1" dirty="0" smtClean="0"/>
          </a:p>
          <a:p>
            <a:r>
              <a:rPr lang="zh-CN" altLang="zh-CN" sz="1400" dirty="0"/>
              <a:t>　　在香港街头，有不少便利店和餐饮店的服务员是白发苍苍、动作迟缓的老年人。为了给子女减轻负担，香港部分老年人不得不披上工作服，让日子过得没那么寒酸。</a:t>
            </a:r>
            <a:endParaRPr lang="zh-CN" altLang="zh-CN" sz="1400" dirty="0"/>
          </a:p>
          <a:p>
            <a:r>
              <a:rPr lang="zh-CN" altLang="zh-CN" sz="1400" dirty="0"/>
              <a:t>　　香港人口老龄化是发达国家和地区当下正面临人口结构问题的一个缩影，日本、意大利、英国等发达国家的老龄人口也正考验着国家的社会保障能力。</a:t>
            </a:r>
            <a:endParaRPr lang="zh-CN" altLang="zh-CN" sz="1400" dirty="0"/>
          </a:p>
          <a:p>
            <a:pPr algn="l">
              <a:buClrTx/>
              <a:buSzTx/>
              <a:buFontTx/>
            </a:pPr>
            <a:r>
              <a:rPr lang="zh-CN" altLang="zh-CN" sz="1400" dirty="0">
                <a:solidFill>
                  <a:schemeClr val="accent1">
                    <a:lumMod val="75000"/>
                  </a:schemeClr>
                </a:solidFill>
              </a:rPr>
              <a:t>　　http://cnsf99.com/Detail/index.html?id=454&amp;aid=92012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60岁老龄人口2.64亿！清华教授：未富先老背景下，国人或老无所依</a:t>
            </a:r>
            <a:endParaRPr lang="zh-CN" altLang="en-US" sz="1600" b="1" dirty="0" smtClean="0"/>
          </a:p>
          <a:p>
            <a:pPr algn="ctr">
              <a:buClrTx/>
              <a:buSzTx/>
              <a:buFontTx/>
            </a:pPr>
            <a:endParaRPr lang="zh-CN" altLang="en-US" sz="1600" b="1" dirty="0" smtClean="0"/>
          </a:p>
          <a:p>
            <a:r>
              <a:rPr lang="zh-CN" altLang="zh-CN" sz="1400" dirty="0"/>
              <a:t>　　时隔一个多月，人口悬念终于被揭开。5月11日，国家统计局公布了第七次全国人口普查主要数据：全国总人口14.1亿，位列全球第一，其中60岁以上2.64亿，占比18.7%，与2010年相比，老龄人口比重上升5.44个百分点，我国全面进入中轻度老龄化社会。人普调查小组副组长宁吉喆表示，随着老龄化的逐步加深，未来很长一段时间，其带来的养老问题将成为我国亟待解决的重点问题之一。</a:t>
            </a:r>
            <a:endParaRPr lang="zh-CN" altLang="zh-CN" sz="1400" dirty="0"/>
          </a:p>
          <a:p>
            <a:pPr algn="l">
              <a:buClrTx/>
              <a:buSzTx/>
              <a:buFontTx/>
            </a:pPr>
            <a:r>
              <a:rPr lang="zh-CN" altLang="zh-CN" sz="1400" dirty="0">
                <a:solidFill>
                  <a:schemeClr val="accent1">
                    <a:lumMod val="75000"/>
                  </a:schemeClr>
                </a:solidFill>
              </a:rPr>
              <a:t>　　http://cnsf99.com/Detail/index.html?id=454&amp;aid=92011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老龄化不仅意味着挑战，关爱老人就是对自己负责</a:t>
            </a:r>
            <a:endParaRPr lang="zh-CN" altLang="en-US" sz="1600" b="1" dirty="0" smtClean="0"/>
          </a:p>
          <a:p>
            <a:pPr algn="ctr">
              <a:buClrTx/>
              <a:buSzTx/>
              <a:buFontTx/>
            </a:pPr>
            <a:endParaRPr lang="zh-CN" altLang="en-US" sz="1600" b="1" dirty="0" smtClean="0"/>
          </a:p>
          <a:p>
            <a:r>
              <a:rPr lang="zh-CN" altLang="zh-CN" sz="1400" dirty="0"/>
              <a:t>　　国家统计局11日公布的第七次全国人口普查主要数据显示，我国60岁及以上人口2.64亿，占18.7%；65岁及以上人口1.9亿，占13.5%。国家统计局局长宁吉喆表示，人口老龄化是社会发展的重要趋势，也是今后较长一段时期我国的基本国情。</a:t>
            </a:r>
            <a:endParaRPr lang="zh-CN" altLang="zh-CN" sz="1400" dirty="0"/>
          </a:p>
          <a:p>
            <a:pPr algn="l">
              <a:buClrTx/>
              <a:buSzTx/>
              <a:buFontTx/>
            </a:pPr>
            <a:r>
              <a:rPr lang="zh-CN" altLang="zh-CN" sz="1400" dirty="0">
                <a:solidFill>
                  <a:schemeClr val="accent1">
                    <a:lumMod val="75000"/>
                  </a:schemeClr>
                </a:solidFill>
              </a:rPr>
              <a:t>　　http://cnsf99.com/Detail/index.html?id=454&amp;aid=92023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55860"/>
          </a:xfrm>
          <a:prstGeom prst="rect">
            <a:avLst/>
          </a:prstGeom>
          <a:ln>
            <a:noFill/>
          </a:ln>
        </p:spPr>
        <p:txBody>
          <a:bodyPr wrap="square">
            <a:spAutoFit/>
          </a:bodyPr>
          <a:lstStyle/>
          <a:p>
            <a:r>
              <a:rPr lang="zh-CN" altLang="en-US" sz="1400" dirty="0" smtClean="0"/>
              <a:t>　　</a:t>
            </a:r>
            <a:r>
              <a:rPr lang="zh-CN" altLang="zh-CN" sz="1400" dirty="0">
                <a:sym typeface="+mn-ea"/>
              </a:rPr>
              <a:t>上海市民政局关于开展《养老机构服务安全基本规范》贯标达标工作的通知</a:t>
            </a:r>
            <a:endParaRPr lang="zh-CN" altLang="zh-CN" sz="1400" dirty="0"/>
          </a:p>
          <a:p>
            <a:r>
              <a:rPr lang="zh-CN" altLang="zh-CN" sz="1400" dirty="0">
                <a:sym typeface="+mn-ea"/>
              </a:rPr>
              <a:t>　　上海市2020年度养老机构等级评定结果公示</a:t>
            </a:r>
            <a:endParaRPr lang="zh-CN" altLang="zh-CN" sz="1400" dirty="0"/>
          </a:p>
          <a:p>
            <a:r>
              <a:rPr lang="zh-CN" altLang="zh-CN" sz="1400" dirty="0">
                <a:sym typeface="+mn-ea"/>
              </a:rPr>
              <a:t>　　上海：今年将新增5000张养老床位，年内完成5000户居家适老化改造</a:t>
            </a:r>
            <a:endParaRPr lang="zh-CN" altLang="zh-CN" sz="1400" dirty="0"/>
          </a:p>
          <a:p>
            <a:r>
              <a:rPr lang="zh-CN" altLang="zh-CN" sz="1400" dirty="0">
                <a:sym typeface="+mn-ea"/>
              </a:rPr>
              <a:t>　　上海：建100个老年智慧学习场景，助力跨越“数字鸿沟”</a:t>
            </a:r>
            <a:endParaRPr lang="zh-CN" altLang="zh-CN" sz="1400" dirty="0"/>
          </a:p>
          <a:p>
            <a:r>
              <a:rPr lang="zh-CN" altLang="zh-CN" sz="1400" dirty="0"/>
              <a:t>　　上海市民政局关于表彰第一届上海市“百佳养老护理员”的决定</a:t>
            </a:r>
            <a:endParaRPr lang="zh-CN" altLang="zh-CN" sz="1400" dirty="0"/>
          </a:p>
          <a:p>
            <a:r>
              <a:rPr lang="zh-CN" altLang="zh-CN" sz="1400" dirty="0"/>
              <a:t>　　上海出台加快推进上海全球资产管理中心建设意见：扩大税延养老险试点机构与产品范围</a:t>
            </a:r>
            <a:endParaRPr lang="zh-CN" altLang="zh-CN" sz="1400" dirty="0"/>
          </a:p>
          <a:p>
            <a:r>
              <a:rPr lang="zh-CN" altLang="zh-CN" sz="1400" dirty="0"/>
              <a:t>　　上海：养老服务的短板及政策建议</a:t>
            </a:r>
            <a:endParaRPr lang="zh-CN" altLang="zh-CN" sz="1400" dirty="0"/>
          </a:p>
          <a:p>
            <a:r>
              <a:rPr lang="zh-CN" altLang="zh-CN" sz="1400" dirty="0"/>
              <a:t>　　重庆市人民政府办公厅关于印发重庆市切实解决老年人运用智能技术困难工作任务清单的通知</a:t>
            </a:r>
            <a:endParaRPr lang="zh-CN" altLang="zh-CN" sz="1400" dirty="0"/>
          </a:p>
          <a:p>
            <a:r>
              <a:rPr lang="zh-CN" altLang="zh-CN" sz="1400" dirty="0"/>
              <a:t>　　重庆第七次人口普查结果：常住人口增加321万，老龄化进一步加深</a:t>
            </a:r>
            <a:endParaRPr lang="zh-CN" altLang="zh-CN" sz="1400" dirty="0"/>
          </a:p>
          <a:p>
            <a:r>
              <a:rPr lang="zh-CN" altLang="zh-CN" sz="1400" dirty="0"/>
              <a:t>　　重庆首家上市民企布局成都，迪马常青社健康养老项目亮相</a:t>
            </a:r>
            <a:endParaRPr lang="zh-CN" altLang="zh-CN" sz="1400" dirty="0"/>
          </a:p>
          <a:p>
            <a:r>
              <a:rPr lang="zh-CN" altLang="zh-CN" sz="1400" dirty="0"/>
              <a:t>　　河南省司法厅关于征求《河南省养老服务条例（草案征求意见稿）》意见的公告</a:t>
            </a:r>
            <a:endParaRPr lang="zh-CN" altLang="zh-CN" sz="1400" dirty="0"/>
          </a:p>
          <a:p>
            <a:r>
              <a:rPr lang="zh-CN" altLang="zh-CN" sz="1400" dirty="0"/>
              <a:t>　　河南：到2025年实现居家社区养老服务覆盖率超90%</a:t>
            </a:r>
            <a:endParaRPr lang="zh-CN" altLang="zh-CN" sz="1400" dirty="0"/>
          </a:p>
          <a:p>
            <a:r>
              <a:rPr lang="zh-CN" altLang="zh-CN" sz="1400" dirty="0"/>
              <a:t>　　山东省民政厅关于建立失智老年人防走失关爱机制的通知</a:t>
            </a:r>
            <a:endParaRPr lang="zh-CN" altLang="zh-CN" sz="1400" dirty="0"/>
          </a:p>
          <a:p>
            <a:r>
              <a:rPr lang="zh-CN" altLang="zh-CN" sz="1400" dirty="0"/>
              <a:t>　　陕西：西安市首个区级养老产业协会成立</a:t>
            </a:r>
            <a:endParaRPr lang="zh-CN" altLang="zh-CN" sz="1400" dirty="0"/>
          </a:p>
          <a:p>
            <a:r>
              <a:rPr lang="zh-CN" altLang="zh-CN" sz="1400" dirty="0"/>
              <a:t>　　陕西：陕西省老年学和老年医学学会老年综合征专业委员会成立</a:t>
            </a:r>
            <a:endParaRPr lang="zh-CN" altLang="zh-CN" sz="1400" dirty="0"/>
          </a:p>
          <a:p>
            <a:r>
              <a:rPr lang="zh-CN" altLang="zh-CN" sz="1400" dirty="0"/>
              <a:t>　　湖北：武汉2022年将新增养老服务综合体100个</a:t>
            </a:r>
            <a:endParaRPr lang="zh-CN" altLang="zh-CN" sz="1400" dirty="0"/>
          </a:p>
          <a:p>
            <a:r>
              <a:rPr lang="zh-CN" altLang="zh-CN" sz="1400" dirty="0"/>
              <a:t>　　江苏：苏州家庭适老化改造四部曲，让老人居老宅轻松养老</a:t>
            </a:r>
            <a:endParaRPr lang="zh-CN" altLang="zh-CN" sz="1400" dirty="0"/>
          </a:p>
          <a:p>
            <a:r>
              <a:rPr lang="zh-CN" altLang="zh-CN" sz="1400" dirty="0"/>
              <a:t>　　江西省民政厅、江西省地方金融监督管理局等五部门印发《关于加强养老机构预付费管理的指导意见（试行）》的通知</a:t>
            </a:r>
            <a:endParaRPr lang="zh-CN" altLang="zh-CN" sz="1400" dirty="0"/>
          </a:p>
          <a:p>
            <a:r>
              <a:rPr lang="zh-CN" altLang="zh-CN" sz="1400" dirty="0"/>
              <a:t>　　江西：养老机构“会员卡”客户总数不得超过实际可用床位数</a:t>
            </a:r>
            <a:endParaRPr lang="zh-CN" altLang="zh-CN" sz="1400" dirty="0"/>
          </a:p>
          <a:p>
            <a:r>
              <a:rPr lang="zh-CN" altLang="zh-CN" sz="1400" dirty="0"/>
              <a:t>　　安徽：省民政厅来我市开展《安徽省构建多层次养老服务体系（2018-2020）行动计划》评估工作　　</a:t>
            </a:r>
            <a:endParaRPr lang="zh-CN" altLang="zh-CN" sz="1400" dirty="0" smtClean="0"/>
          </a:p>
          <a:p>
            <a:r>
              <a:rPr lang="zh-CN" altLang="en-US" sz="1400" dirty="0" smtClean="0">
                <a:sym typeface="+mn-ea"/>
              </a:rPr>
              <a:t>　　云南：将加强城镇社区养老服务配套设施建设</a:t>
            </a:r>
            <a:endParaRPr lang="zh-CN" altLang="en-US" sz="1400" dirty="0" smtClean="0"/>
          </a:p>
          <a:p>
            <a:r>
              <a:rPr lang="zh-CN" altLang="zh-CN" sz="1400" dirty="0">
                <a:sym typeface="+mn-ea"/>
              </a:rPr>
              <a:t>　　云南：昆明市将推动每个县至少建成1家医养结合机构</a:t>
            </a:r>
            <a:endParaRPr lang="zh-CN" altLang="zh-CN" sz="1400" dirty="0"/>
          </a:p>
          <a:p>
            <a:r>
              <a:rPr lang="zh-CN" altLang="zh-CN" sz="1400" dirty="0">
                <a:sym typeface="+mn-ea"/>
              </a:rPr>
              <a:t>　　云南：深化为老服务！今年将创建24个全国示范性城乡老年友好型社区</a:t>
            </a:r>
            <a:endParaRPr lang="zh-CN" altLang="zh-CN" sz="1400" dirty="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专家：中国或在2040年前后进入深度老龄社会</a:t>
            </a:r>
            <a:endParaRPr lang="zh-CN" altLang="en-US" sz="1600" b="1" dirty="0" smtClean="0"/>
          </a:p>
          <a:p>
            <a:pPr algn="ctr">
              <a:buClrTx/>
              <a:buSzTx/>
              <a:buFontTx/>
            </a:pPr>
            <a:endParaRPr lang="zh-CN" altLang="en-US" sz="1600" b="1" dirty="0" smtClean="0"/>
          </a:p>
          <a:p>
            <a:r>
              <a:rPr lang="zh-CN" altLang="zh-CN" sz="1400" dirty="0"/>
              <a:t>　　5月11日，在国新办新闻发布会上，第七次全国人口普查的一组数据或许看出端倪。数据显示，31个省份中，有30个省份65岁及以上老年人口比重均超过7%。其中，12个省份65岁及以上老年人口比重超过14%。而中国60岁及以上人口已超2.6亿。</a:t>
            </a:r>
            <a:endParaRPr lang="zh-CN" altLang="zh-CN" sz="1400" dirty="0"/>
          </a:p>
          <a:p>
            <a:pPr algn="l">
              <a:buClrTx/>
              <a:buSzTx/>
              <a:buFontTx/>
            </a:pPr>
            <a:r>
              <a:rPr lang="zh-CN" altLang="zh-CN" sz="1400" dirty="0">
                <a:solidFill>
                  <a:schemeClr val="accent1">
                    <a:lumMod val="75000"/>
                  </a:schemeClr>
                </a:solidFill>
              </a:rPr>
              <a:t>　　http://cnsf99.com/Detail/index.html?id=454&amp;aid=92027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家庭养老，宝刀未老，选择“手心”向下是王道</a:t>
            </a:r>
            <a:endParaRPr lang="zh-CN" altLang="en-US" sz="1600" b="1" dirty="0" smtClean="0"/>
          </a:p>
          <a:p>
            <a:pPr algn="ctr">
              <a:buClrTx/>
              <a:buSzTx/>
              <a:buFontTx/>
            </a:pPr>
            <a:endParaRPr lang="zh-CN" altLang="en-US" sz="1600" b="1" dirty="0" smtClean="0"/>
          </a:p>
          <a:p>
            <a:r>
              <a:rPr lang="zh-CN" altLang="zh-CN" sz="1400" dirty="0"/>
              <a:t>　　浙江省社会学会会长杨建华表示，父母养育儿女，儿女赡养父母，这种下一代对上一代予以反馈的方式,在两代之间的取予是互惠均衡的，在家庭单位内形成一个天然的养老基金缴纳、积累、增值以及给付过程，并为老人提供精神上的支持。同时，除了家庭养老以外，还有很多老人选择再创业、再就业的自我养老形式，丰富自己的老年生活。</a:t>
            </a:r>
            <a:endParaRPr lang="zh-CN" altLang="zh-CN" sz="1400" dirty="0"/>
          </a:p>
          <a:p>
            <a:pPr algn="l">
              <a:buClrTx/>
              <a:buSzTx/>
              <a:buFontTx/>
            </a:pPr>
            <a:r>
              <a:rPr lang="zh-CN" altLang="zh-CN" sz="1400" dirty="0">
                <a:solidFill>
                  <a:schemeClr val="accent1">
                    <a:lumMod val="75000"/>
                  </a:schemeClr>
                </a:solidFill>
              </a:rPr>
              <a:t>　　http://cnsf99.com/Detail/index.html?id=454&amp;aid=92001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护理服务从医院延伸到社区和家庭，适应人口老龄化需求</a:t>
            </a:r>
            <a:endParaRPr lang="zh-CN" altLang="en-US" sz="1600" b="1" dirty="0" smtClean="0"/>
          </a:p>
          <a:p>
            <a:pPr algn="ctr">
              <a:buClrTx/>
              <a:buSzTx/>
              <a:buFontTx/>
            </a:pPr>
            <a:endParaRPr lang="zh-CN" altLang="en-US" sz="1600" b="1" dirty="0" smtClean="0"/>
          </a:p>
          <a:p>
            <a:r>
              <a:rPr lang="zh-CN" altLang="zh-CN" sz="1400" dirty="0"/>
              <a:t>　　国家卫生健康委表示，我国规划到“十四五”末，护士数量再增加70万到100万。“十四五”期间，护理服务除了贴近患者、贴近临床、还要贴近社会，从医院向下延伸到社区和家庭，适应人口老龄化需求。</a:t>
            </a:r>
            <a:endParaRPr lang="zh-CN" altLang="zh-CN" sz="1400" dirty="0"/>
          </a:p>
          <a:p>
            <a:pPr algn="l">
              <a:buClrTx/>
              <a:buSzTx/>
              <a:buFontTx/>
            </a:pPr>
            <a:r>
              <a:rPr lang="zh-CN" altLang="zh-CN" sz="1400" dirty="0">
                <a:solidFill>
                  <a:schemeClr val="accent1">
                    <a:lumMod val="75000"/>
                  </a:schemeClr>
                </a:solidFill>
              </a:rPr>
              <a:t>　　http://cnsf99.com/Detail/index.html?id=454&amp;aid=92026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三胞集团高岗：民企战略转型需要毅力三胞前瞻布局养老产业</a:t>
            </a:r>
            <a:endParaRPr lang="zh-CN" altLang="en-US" sz="1600" b="1" dirty="0" smtClean="0"/>
          </a:p>
          <a:p>
            <a:pPr algn="ctr">
              <a:buClrTx/>
              <a:buSzTx/>
              <a:buFontTx/>
            </a:pPr>
            <a:endParaRPr lang="zh-CN" altLang="en-US" sz="1600" b="1" dirty="0" smtClean="0"/>
          </a:p>
          <a:p>
            <a:r>
              <a:rPr lang="zh-CN" altLang="zh-CN" sz="1400" dirty="0"/>
              <a:t>　　中国战略实践领域首次高层闭门峰会——2021战略人峰会5月12日在北京召开,三胞集团高级副总裁兼首席运营官高岗受邀参会并发表了关于民营企业战略转型的主题演讲,与数十家国内外大型企业战略负责人共同探讨民企的战略转型之路。</a:t>
            </a:r>
            <a:endParaRPr lang="zh-CN" altLang="zh-CN" sz="1400" dirty="0"/>
          </a:p>
          <a:p>
            <a:r>
              <a:rPr lang="zh-CN" altLang="zh-CN" sz="1400" dirty="0"/>
              <a:t>　　</a:t>
            </a:r>
            <a:r>
              <a:rPr lang="zh-CN" altLang="zh-CN" sz="1400" dirty="0">
                <a:solidFill>
                  <a:schemeClr val="accent1">
                    <a:lumMod val="75000"/>
                  </a:schemeClr>
                </a:solidFill>
              </a:rPr>
              <a:t>http://cnsf99.com/Detail/index.html?id=522&amp;aid=92019</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被抛弃，被收割？老年人“上网”有多难？</a:t>
            </a:r>
            <a:endParaRPr lang="zh-CN" altLang="en-US" sz="1600" b="1" dirty="0" smtClean="0"/>
          </a:p>
          <a:p>
            <a:pPr algn="ctr">
              <a:buClrTx/>
              <a:buSzTx/>
              <a:buFontTx/>
            </a:pPr>
            <a:endParaRPr lang="zh-CN" altLang="en-US" sz="1600" b="1" dirty="0" smtClean="0"/>
          </a:p>
          <a:p>
            <a:r>
              <a:rPr lang="zh-CN" altLang="zh-CN" sz="1400" dirty="0"/>
              <a:t>　　随着智能手机普及到更多群体，老年人患上“网瘾”已经不是什么新鲜事。</a:t>
            </a:r>
            <a:endParaRPr lang="zh-CN" altLang="zh-CN" sz="1400" dirty="0"/>
          </a:p>
          <a:p>
            <a:r>
              <a:rPr lang="zh-CN" altLang="zh-CN" sz="1400" dirty="0"/>
              <a:t>　　老年人在努力融入数字时代，但与之对应的是，有不少难用的APP，反而造成了老年人上网的困扰，甚至其中还有不少APP，趁机“收割”流量。</a:t>
            </a:r>
            <a:endParaRPr lang="zh-CN" altLang="zh-CN" sz="1400" dirty="0"/>
          </a:p>
          <a:p>
            <a:pPr algn="l">
              <a:buClrTx/>
              <a:buSzTx/>
              <a:buFontTx/>
            </a:pPr>
            <a:r>
              <a:rPr lang="zh-CN" altLang="zh-CN" sz="1400" dirty="0">
                <a:solidFill>
                  <a:schemeClr val="accent1">
                    <a:lumMod val="75000"/>
                  </a:schemeClr>
                </a:solidFill>
              </a:rPr>
              <a:t>　　http://cnsf99.com/Detail/index.html?id=522&amp;aid=92031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万亿市场需求下的新机会：解决老年人的“吃饭”问题，老年食品如何创新</a:t>
            </a:r>
            <a:endParaRPr lang="zh-CN" altLang="en-US" sz="1600" b="1" dirty="0" smtClean="0"/>
          </a:p>
          <a:p>
            <a:pPr algn="ctr">
              <a:buClrTx/>
              <a:buSzTx/>
              <a:buFontTx/>
            </a:pPr>
            <a:endParaRPr lang="zh-CN" altLang="en-US" sz="1600" b="1" dirty="0" smtClean="0"/>
          </a:p>
          <a:p>
            <a:r>
              <a:rPr lang="zh-CN" altLang="zh-CN" sz="1400" dirty="0"/>
              <a:t>　　在社会的飞速发展下，子女大多不再与父母同住，繁忙的工作状态下，也鲜少有时间去给父母做上一顿新鲜的饭菜。心疼、担忧父母的吃饭问题，害怕一不小心就会引发的厨房危险，老年餐诞生了。</a:t>
            </a:r>
            <a:endParaRPr lang="zh-CN" altLang="zh-CN" sz="1400" dirty="0"/>
          </a:p>
          <a:p>
            <a:r>
              <a:rPr lang="zh-CN" altLang="zh-CN" sz="1400" dirty="0">
                <a:solidFill>
                  <a:schemeClr val="accent1">
                    <a:lumMod val="75000"/>
                  </a:schemeClr>
                </a:solidFill>
              </a:rPr>
              <a:t>　　http://cnsf99.com/Detail/index.html?id=522&amp;aid=92032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高端养老院月收费普遍超万元，房企多种形式介入养老产业</a:t>
            </a:r>
            <a:endParaRPr lang="zh-CN" altLang="en-US" sz="1600" b="1" dirty="0" smtClean="0"/>
          </a:p>
          <a:p>
            <a:pPr algn="ctr">
              <a:buClrTx/>
              <a:buSzTx/>
              <a:buFontTx/>
            </a:pPr>
            <a:endParaRPr lang="zh-CN" altLang="en-US" sz="1600" b="1" dirty="0" smtClean="0"/>
          </a:p>
          <a:p>
            <a:r>
              <a:rPr lang="zh-CN" altLang="zh-CN" sz="1400" dirty="0"/>
              <a:t>　　5月11日，国家统计局公布第七次全国人口普查主要数据。数据显示，我国60岁及以上人口超2.64亿人，占总人口的18.7%。民政部此前曾预计，“十四五”时期，我国60岁及以上人口将突破3亿人，将从轻度老龄化迈入中度老龄化阶段。</a:t>
            </a:r>
            <a:endParaRPr lang="zh-CN" altLang="zh-CN" sz="1400" dirty="0"/>
          </a:p>
          <a:p>
            <a:pPr algn="l">
              <a:buClrTx/>
              <a:buSzTx/>
              <a:buFontTx/>
            </a:pPr>
            <a:r>
              <a:rPr lang="zh-CN" altLang="zh-CN" sz="1400" dirty="0">
                <a:solidFill>
                  <a:schemeClr val="accent1">
                    <a:lumMod val="75000"/>
                  </a:schemeClr>
                </a:solidFill>
              </a:rPr>
              <a:t>　　http://cnsf99.com/Detail/index.html?id=556&amp;aid=92035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面对老龄化，数字经济如何应对？</a:t>
            </a:r>
            <a:endParaRPr lang="zh-CN" altLang="en-US" sz="1600" b="1" dirty="0" smtClean="0"/>
          </a:p>
          <a:p>
            <a:pPr algn="ctr">
              <a:buClrTx/>
              <a:buSzTx/>
              <a:buFontTx/>
            </a:pPr>
            <a:endParaRPr lang="zh-CN" altLang="en-US" sz="1600" b="1" dirty="0" smtClean="0"/>
          </a:p>
          <a:p>
            <a:r>
              <a:rPr lang="zh-CN" altLang="zh-CN" sz="1400" dirty="0"/>
              <a:t>　　5月11日，第七次人口普查数据对外公布。数据显示，目前我国60岁以上老年人的人数已经达到了2.6亿，约占全国人口总量的18.7%，比2010年时高出了5.44个百分点。其中，65岁以上的老年人总数约为1.9亿，约占全国人口的13.5%。</a:t>
            </a:r>
            <a:endParaRPr lang="zh-CN" altLang="zh-CN" sz="1400" dirty="0"/>
          </a:p>
          <a:p>
            <a:pPr algn="l">
              <a:buClrTx/>
              <a:buSzTx/>
              <a:buFontTx/>
            </a:pPr>
            <a:r>
              <a:rPr lang="zh-CN" altLang="zh-CN" sz="1400" dirty="0">
                <a:solidFill>
                  <a:schemeClr val="accent1">
                    <a:lumMod val="75000"/>
                  </a:schemeClr>
                </a:solidFill>
              </a:rPr>
              <a:t>　　http://cnsf99.com/Detail/index.html?id=469&amp;aid=92013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“夕阳”创业延迟退休，应对老龄化各国显神通</a:t>
            </a:r>
            <a:endParaRPr lang="zh-CN" altLang="en-US" sz="1600" b="1" dirty="0" smtClean="0"/>
          </a:p>
          <a:p>
            <a:pPr algn="ctr">
              <a:buClrTx/>
              <a:buSzTx/>
              <a:buFontTx/>
            </a:pPr>
            <a:endParaRPr lang="zh-CN" altLang="en-US" sz="1600" b="1" dirty="0" smtClean="0"/>
          </a:p>
          <a:p>
            <a:r>
              <a:rPr lang="zh-CN" altLang="zh-CN" sz="1400" dirty="0"/>
              <a:t>　　人口老龄化是一个全球性问题。联合国人口与发展委员会第51次会议发布的《世界人口趋势报告》指出，到2050年全球65岁以上的老年人口将超过15亿，占总人口的16%。</a:t>
            </a:r>
            <a:endParaRPr lang="zh-CN" altLang="zh-CN" sz="1400" dirty="0"/>
          </a:p>
          <a:p>
            <a:r>
              <a:rPr lang="zh-CN" altLang="zh-CN" sz="1400" dirty="0"/>
              <a:t>　　从各地区2050年的老龄化比例（65岁以上人口占总人口比例）的推算值来看，欧洲最高，达28%，北美为23%，亚洲为18%。即使是全球年轻人口比例最高的非洲，老龄化比例也将从2017年的3%左右提高至6%。</a:t>
            </a:r>
            <a:endParaRPr lang="zh-CN" altLang="zh-CN" sz="1400" dirty="0"/>
          </a:p>
          <a:p>
            <a:pPr algn="l">
              <a:buClrTx/>
              <a:buSzTx/>
              <a:buFontTx/>
            </a:pPr>
            <a:r>
              <a:rPr lang="zh-CN" altLang="zh-CN" sz="1400" dirty="0">
                <a:solidFill>
                  <a:schemeClr val="accent1">
                    <a:lumMod val="75000"/>
                  </a:schemeClr>
                </a:solidFill>
              </a:rPr>
              <a:t>　　http://cnsf99.com/Detail/index.html?id=577&amp;aid=92000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医养结合大趋势下，医院做养老如何破局、转型、创新？</a:t>
            </a:r>
            <a:endParaRPr lang="zh-CN" altLang="en-US" sz="1600" b="1" dirty="0" smtClean="0"/>
          </a:p>
          <a:p>
            <a:pPr algn="ctr">
              <a:buClrTx/>
              <a:buSzTx/>
              <a:buFontTx/>
            </a:pPr>
            <a:endParaRPr lang="zh-CN" altLang="en-US" sz="1600" b="1" dirty="0" smtClean="0"/>
          </a:p>
          <a:p>
            <a:r>
              <a:rPr lang="zh-CN" altLang="zh-CN" sz="1400" dirty="0"/>
              <a:t>　　从“养”的一方看，由于我国目前养老支付能力还未提上去，因此大部分长者在考虑养老问题时都有医疗刚需；从“医”的一方看，我国三级医院仍然承载着大量的医疗问诊，三甲医院长期处于超负荷状态，在大力推广分级诊疗制度的背景下，对患有慢性病、有健康管理或护理服务需求的长者倾斜医疗资源，是医疗行业的重要发展方向之一。</a:t>
            </a:r>
            <a:endParaRPr lang="zh-CN" altLang="zh-CN" sz="1400" dirty="0"/>
          </a:p>
          <a:p>
            <a:r>
              <a:rPr lang="zh-CN" altLang="zh-CN" sz="1400" dirty="0"/>
              <a:t>　　</a:t>
            </a:r>
            <a:r>
              <a:rPr lang="zh-CN" altLang="zh-CN" sz="1400" dirty="0">
                <a:solidFill>
                  <a:schemeClr val="accent1">
                    <a:lumMod val="75000"/>
                  </a:schemeClr>
                </a:solidFill>
              </a:rPr>
              <a:t>http://cnsf99.com/Detail/index.html?id=454&amp;aid=92064</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理性看待人口老龄化，“银发蓝海”潜力大</a:t>
            </a:r>
            <a:endParaRPr lang="zh-CN" altLang="en-US" sz="1600" b="1" dirty="0" smtClean="0"/>
          </a:p>
          <a:p>
            <a:pPr algn="ctr">
              <a:buClrTx/>
              <a:buSzTx/>
              <a:buFontTx/>
            </a:pPr>
            <a:endParaRPr lang="zh-CN" altLang="en-US" sz="1600" b="1" dirty="0" smtClean="0"/>
          </a:p>
          <a:p>
            <a:r>
              <a:rPr lang="zh-CN" altLang="zh-CN" sz="1400" dirty="0"/>
              <a:t>　　5月11日，第七次全国人口普查数据结果公布，数据凸显我国面临的人口变局。数据显示，我国60岁及以上人口有2.6亿人，在整体人口中的比重达到18.70%，其中，65岁及以上人口为19064万人，占13.50%。数据表明，我国人口10年来继续保持低速增长态势，人口老龄化程度进一步加深，未来一段时期将持续面临人口长期均衡发展的压力。</a:t>
            </a:r>
            <a:endParaRPr lang="zh-CN" altLang="zh-CN" sz="1400" dirty="0"/>
          </a:p>
          <a:p>
            <a:pPr algn="l">
              <a:buClrTx/>
              <a:buSzTx/>
              <a:buFontTx/>
            </a:pPr>
            <a:r>
              <a:rPr lang="zh-CN" altLang="zh-CN" sz="1400" dirty="0">
                <a:solidFill>
                  <a:schemeClr val="accent1">
                    <a:lumMod val="75000"/>
                  </a:schemeClr>
                </a:solidFill>
              </a:rPr>
              <a:t>　　http://cnsf99.com/Detail/index.html?id=454&amp;aid=92089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l">
              <a:buClrTx/>
              <a:buSzTx/>
              <a:buFontTx/>
            </a:pPr>
            <a:r>
              <a:rPr lang="zh-CN" altLang="en-US" sz="1600" b="1" dirty="0" smtClean="0"/>
              <a:t>　　加强养老托育体系建设积极应对人口老龄化——云南省第七次全国人口普查公报解读</a:t>
            </a:r>
            <a:endParaRPr lang="zh-CN" altLang="en-US" sz="1600" b="1" dirty="0" smtClean="0"/>
          </a:p>
          <a:p>
            <a:pPr algn="l">
              <a:buClrTx/>
              <a:buSzTx/>
              <a:buFontTx/>
            </a:pPr>
            <a:endParaRPr lang="zh-CN" altLang="en-US" sz="1600" b="1" dirty="0" smtClean="0"/>
          </a:p>
          <a:p>
            <a:r>
              <a:rPr lang="zh-CN" altLang="zh-CN" sz="1400" dirty="0"/>
              <a:t>　　云南省第七次全国人口普查在国务院、省委、省政府的统一领导下，经过各部门共同努力，获得了宝贵的普查资料。省卫生健康委作为云南省第七次全国人口普查领导小组副组长单位，认真履行部门职责，充分发挥系统优势，及时向普查机构提供住院分娩、出生医学证明和死亡人口信息等相关行政记录进行比对，乡村两级卫生健康工作人员积极承担人口普查工作任务，担任普查指导员和普查员，在本次普查中发挥了重要作用。</a:t>
            </a:r>
            <a:endParaRPr lang="zh-CN" altLang="zh-CN" sz="1400" dirty="0"/>
          </a:p>
          <a:p>
            <a:pPr algn="l">
              <a:buClrTx/>
              <a:buSzTx/>
              <a:buFontTx/>
            </a:pPr>
            <a:r>
              <a:rPr lang="zh-CN" altLang="zh-CN" sz="1400" dirty="0">
                <a:solidFill>
                  <a:schemeClr val="accent1">
                    <a:lumMod val="75000"/>
                  </a:schemeClr>
                </a:solidFill>
              </a:rPr>
              <a:t>　　http://cnsf99.com/Detail/index.html?id=456&amp;aid=92092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人口普查数据折射社会发展新趋势，“十四五”成应对老龄化重要窗口期</a:t>
            </a:r>
            <a:endParaRPr lang="zh-CN" altLang="en-US" sz="1600" b="1" dirty="0" smtClean="0"/>
          </a:p>
          <a:p>
            <a:pPr algn="ctr">
              <a:buClrTx/>
              <a:buSzTx/>
              <a:buFontTx/>
            </a:pPr>
            <a:endParaRPr lang="zh-CN" altLang="en-US" sz="1600" b="1" dirty="0" smtClean="0"/>
          </a:p>
          <a:p>
            <a:r>
              <a:rPr lang="zh-CN" altLang="zh-CN" sz="1400" dirty="0"/>
              <a:t>　　备受关注的第七次全国人口普查关键数据近日出炉。普查摸清了我国最新的人口家底儿，也展现出10年间中国人口的新变化、新特点：从年龄构成来看，0至14岁和60岁及以上这两类人群的所占比重双双上升；从受教育程度看，10年间每10万人中具有大学文化程度的人多了近一倍；人口增速则持续放缓，但出生人口中的“二孩”占比大幅提升……</a:t>
            </a:r>
            <a:endParaRPr lang="zh-CN" altLang="zh-CN" sz="1400" dirty="0"/>
          </a:p>
          <a:p>
            <a:pPr algn="l">
              <a:buClrTx/>
              <a:buSzTx/>
              <a:buFontTx/>
            </a:pPr>
            <a:r>
              <a:rPr lang="zh-CN" altLang="zh-CN" sz="1400" dirty="0">
                <a:solidFill>
                  <a:schemeClr val="accent1">
                    <a:lumMod val="75000"/>
                  </a:schemeClr>
                </a:solidFill>
              </a:rPr>
              <a:t>　　http://cnsf99.com/Detail/index.html?id=454&amp;aid=92100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14亿人口大国的新挑战：老龄化趋势明显，人口红利仍在</a:t>
            </a:r>
            <a:endParaRPr lang="zh-CN" altLang="en-US" sz="1600" b="1" dirty="0" smtClean="0"/>
          </a:p>
          <a:p>
            <a:pPr algn="ctr">
              <a:buClrTx/>
              <a:buSzTx/>
              <a:buFontTx/>
            </a:pPr>
            <a:endParaRPr lang="zh-CN" altLang="en-US" sz="1600" b="1" dirty="0" smtClean="0"/>
          </a:p>
          <a:p>
            <a:r>
              <a:rPr lang="zh-CN" altLang="zh-CN" sz="1400" dirty="0"/>
              <a:t>　　5月11日，备受瞩目的第七次全国人口普查结果公布：2020年全国人口总量141178万人，与2010年（第六次全国人口普查数据）相比增长5.38%，年平均增长率为0.53%。当前我国人口占全球总人口的18%，仍然是世界人口第一大国。</a:t>
            </a:r>
            <a:endParaRPr lang="zh-CN" altLang="zh-CN" sz="1400" dirty="0"/>
          </a:p>
          <a:p>
            <a:pPr algn="l">
              <a:buClrTx/>
              <a:buSzTx/>
              <a:buFontTx/>
            </a:pPr>
            <a:r>
              <a:rPr lang="zh-CN" altLang="zh-CN" sz="1400" dirty="0">
                <a:solidFill>
                  <a:schemeClr val="accent1">
                    <a:lumMod val="75000"/>
                  </a:schemeClr>
                </a:solidFill>
              </a:rPr>
              <a:t>　　http://cnsf99.com/Detail/index.html?id=454&amp;aid=92093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光明时评：少子老龄化下，“生个孩子奖励百万”是否有用？</a:t>
            </a:r>
            <a:endParaRPr lang="zh-CN" altLang="en-US" sz="1600" b="1" dirty="0" smtClean="0"/>
          </a:p>
          <a:p>
            <a:pPr algn="ctr">
              <a:buClrTx/>
              <a:buSzTx/>
              <a:buFontTx/>
            </a:pPr>
            <a:endParaRPr lang="zh-CN" altLang="en-US" sz="1600" b="1" dirty="0" smtClean="0"/>
          </a:p>
          <a:p>
            <a:r>
              <a:rPr lang="zh-CN" altLang="zh-CN" sz="1400" dirty="0"/>
              <a:t>　　由第七次全国人口普查数据引发的讨论持续发酵中。从数据来看，中国人口继续维持低速增长态势，且人口性别结构持续优化，但年龄结构不容乐观。人口少子化、家庭核心化以及人口老龄化，是当下中国乃至未来相当一段时长内的重要挑战。</a:t>
            </a:r>
            <a:endParaRPr lang="zh-CN" altLang="zh-CN" sz="1400" dirty="0"/>
          </a:p>
          <a:p>
            <a:pPr algn="l">
              <a:buClrTx/>
              <a:buSzTx/>
              <a:buFontTx/>
            </a:pPr>
            <a:r>
              <a:rPr lang="zh-CN" altLang="zh-CN" sz="1400" dirty="0">
                <a:solidFill>
                  <a:schemeClr val="accent1">
                    <a:lumMod val="75000"/>
                  </a:schemeClr>
                </a:solidFill>
              </a:rPr>
              <a:t>　　http://cnsf99.com/Detail/index.html?id=457&amp;aid=92103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8947785"/>
          </a:xfrm>
          <a:prstGeom prst="rect">
            <a:avLst/>
          </a:prstGeom>
          <a:ln>
            <a:noFill/>
          </a:ln>
        </p:spPr>
        <p:txBody>
          <a:bodyPr wrap="square">
            <a:spAutoFit/>
          </a:bodyPr>
          <a:lstStyle/>
          <a:p>
            <a:pPr algn="ctr">
              <a:buClrTx/>
              <a:buSzTx/>
              <a:buFontTx/>
            </a:pPr>
            <a:r>
              <a:rPr lang="zh-CN" altLang="en-US" sz="1600" b="1" dirty="0" smtClean="0"/>
              <a:t>中国老年人超2.6亿，养老产业迎机遇</a:t>
            </a:r>
            <a:endParaRPr lang="zh-CN" altLang="en-US" sz="1600" b="1" dirty="0" smtClean="0"/>
          </a:p>
          <a:p>
            <a:pPr algn="ctr">
              <a:buClrTx/>
              <a:buSzTx/>
              <a:buFontTx/>
            </a:pPr>
            <a:endParaRPr lang="zh-CN" altLang="en-US" sz="1600" b="1" dirty="0" smtClean="0"/>
          </a:p>
          <a:p>
            <a:pPr algn="l">
              <a:buClrTx/>
              <a:buSzTx/>
              <a:buFontTx/>
            </a:pPr>
            <a:r>
              <a:rPr lang="zh-CN" altLang="zh-CN" sz="1400" dirty="0"/>
              <a:t>　　国新办日前举办新闻发布会，介绍第七次全国人口普查主要数据结果。我国60岁及以上人口为2.6402亿人，占比18.70%。国务院第七次全国人口普查领导小组副组长、国家统计局局长宁吉喆在答记者问时表示，人口老龄化是社会发展的重要趋势，也是今后较长一段时期我国的基本国情，这既是挑战也存在机遇。</a:t>
            </a:r>
            <a:endParaRPr lang="zh-CN" altLang="en-US" sz="1600" b="1" dirty="0" smtClean="0"/>
          </a:p>
          <a:p>
            <a:pPr algn="l">
              <a:buClrTx/>
              <a:buSzTx/>
              <a:buFontTx/>
            </a:pPr>
            <a:r>
              <a:rPr lang="zh-CN" altLang="zh-CN" sz="1400" dirty="0">
                <a:solidFill>
                  <a:schemeClr val="accent1">
                    <a:lumMod val="75000"/>
                  </a:schemeClr>
                </a:solidFill>
              </a:rPr>
              <a:t>　　http://cnsf99.com/Detail/index.html?id=522&amp;aid=92053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我国加速进入老龄化社会，养老产业步入发展快车道</a:t>
            </a:r>
            <a:endParaRPr lang="zh-CN" altLang="en-US" sz="1600" b="1" dirty="0" smtClean="0"/>
          </a:p>
          <a:p>
            <a:pPr algn="ctr">
              <a:buClrTx/>
              <a:buSzTx/>
              <a:buFontTx/>
            </a:pPr>
            <a:endParaRPr lang="zh-CN" altLang="en-US" sz="1600" b="1" dirty="0" smtClean="0"/>
          </a:p>
          <a:p>
            <a:r>
              <a:rPr lang="zh-CN" altLang="zh-CN" sz="1400" dirty="0"/>
              <a:t>　　随着我国经济发展整体迈入新阶段，人口发展也进入了新的发展阶段。在此背景下，我国人口发展进入了深度转型期，人口发展出现了重要转折性变化。</a:t>
            </a:r>
            <a:endParaRPr lang="zh-CN" altLang="zh-CN" sz="1400" dirty="0"/>
          </a:p>
          <a:p>
            <a:pPr algn="l">
              <a:buClrTx/>
              <a:buSzTx/>
              <a:buFontTx/>
            </a:pPr>
            <a:r>
              <a:rPr lang="zh-CN" altLang="zh-CN" sz="1400" dirty="0">
                <a:solidFill>
                  <a:schemeClr val="accent1">
                    <a:lumMod val="75000"/>
                  </a:schemeClr>
                </a:solidFill>
              </a:rPr>
              <a:t>　　http://cnsf99.com/Detail/index.html?id=522&amp;aid=92063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2050年老年人口将破5亿！老龄化背景下，“银发经济”或迎大洗牌</a:t>
            </a:r>
            <a:endParaRPr lang="zh-CN" altLang="en-US" sz="1600" b="1" dirty="0" smtClean="0"/>
          </a:p>
          <a:p>
            <a:pPr algn="ctr">
              <a:buClrTx/>
              <a:buSzTx/>
              <a:buFontTx/>
            </a:pPr>
            <a:endParaRPr lang="zh-CN" altLang="en-US" sz="1600" b="1" dirty="0" smtClean="0"/>
          </a:p>
          <a:p>
            <a:pPr algn="l">
              <a:buClrTx/>
              <a:buSzTx/>
              <a:buFontTx/>
            </a:pPr>
            <a:r>
              <a:rPr lang="zh-CN" altLang="zh-CN" sz="1400" dirty="0"/>
              <a:t>　　按人均预期寿命计算，未来5年，60岁以上群里将超3亿；未来20年，60岁以上</a:t>
            </a:r>
            <a:r>
              <a:rPr lang="zh-CN" altLang="zh-CN" sz="1400" u="sng" dirty="0"/>
              <a:t>老</a:t>
            </a:r>
            <a:r>
              <a:rPr lang="zh-CN" altLang="zh-CN" sz="1400" dirty="0"/>
              <a:t>人将达到5亿。根据《人口老龄化及其社会经济后果》划分标准，2025年我国就将进入中度老龄化社会，2050年迈入深度老龄化社会。</a:t>
            </a:r>
            <a:endParaRPr lang="zh-CN" altLang="zh-CN" sz="1400" dirty="0"/>
          </a:p>
          <a:p>
            <a:pPr algn="l">
              <a:buClrTx/>
              <a:buSzTx/>
              <a:buFontTx/>
            </a:pPr>
            <a:r>
              <a:rPr lang="zh-CN" altLang="zh-CN" sz="1400" dirty="0">
                <a:solidFill>
                  <a:schemeClr val="accent1">
                    <a:lumMod val="75000"/>
                  </a:schemeClr>
                </a:solidFill>
              </a:rPr>
              <a:t>　　http://cnsf99.com/Detail/index.html?id=615&amp;aid=92091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8947785"/>
          </a:xfrm>
          <a:prstGeom prst="rect">
            <a:avLst/>
          </a:prstGeom>
          <a:ln>
            <a:noFill/>
          </a:ln>
        </p:spPr>
        <p:txBody>
          <a:bodyPr wrap="square">
            <a:spAutoFit/>
          </a:bodyPr>
          <a:lstStyle/>
          <a:p>
            <a:pPr algn="ctr">
              <a:buClrTx/>
              <a:buSzTx/>
              <a:buFontTx/>
            </a:pPr>
            <a:r>
              <a:rPr lang="zh-CN" altLang="en-US" sz="1600" b="1" dirty="0" smtClean="0"/>
              <a:t>认知症老年人照护服务报告出台</a:t>
            </a:r>
            <a:endParaRPr lang="zh-CN" altLang="en-US" sz="1600" b="1" dirty="0" smtClean="0"/>
          </a:p>
          <a:p>
            <a:pPr algn="ctr">
              <a:buClrTx/>
              <a:buSzTx/>
              <a:buFontTx/>
            </a:pPr>
            <a:endParaRPr lang="zh-CN" altLang="en-US" sz="1600" b="1" dirty="0" smtClean="0"/>
          </a:p>
          <a:p>
            <a:r>
              <a:rPr lang="zh-CN" altLang="zh-CN" sz="1400" dirty="0"/>
              <a:t>　　我国认知症老年人照护服务现状如何？如何更好地照护认知症老年人？5月12日，中国老龄协会发布《认知症老年人照护服务现状与发展报告》和《认知症老年人照护服务指南》。</a:t>
            </a:r>
            <a:endParaRPr lang="zh-CN" altLang="zh-CN" sz="1400" dirty="0"/>
          </a:p>
          <a:p>
            <a:pPr algn="l">
              <a:buClrTx/>
              <a:buSzTx/>
              <a:buFontTx/>
            </a:pPr>
            <a:r>
              <a:rPr lang="zh-CN" altLang="zh-CN" sz="1400" dirty="0">
                <a:solidFill>
                  <a:schemeClr val="accent1">
                    <a:lumMod val="75000"/>
                  </a:schemeClr>
                </a:solidFill>
              </a:rPr>
              <a:t>　　http://cnsf99.com/Detail/index.html?id=627&amp;aid=92101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进城打工人的养老之困：维持生计重压下，谁来照护留守老人？</a:t>
            </a:r>
            <a:endParaRPr lang="zh-CN" altLang="en-US" sz="1600" b="1" dirty="0" smtClean="0"/>
          </a:p>
          <a:p>
            <a:pPr algn="ctr">
              <a:buClrTx/>
              <a:buSzTx/>
              <a:buFontTx/>
            </a:pPr>
            <a:endParaRPr lang="zh-CN" altLang="en-US" sz="1600" b="1" dirty="0" smtClean="0"/>
          </a:p>
          <a:p>
            <a:r>
              <a:rPr lang="zh-CN" altLang="zh-CN" sz="1400" dirty="0"/>
              <a:t>　　官方数据显示，截至2018年底，我国老龄人口数是2.49亿人，其中失能半失能老人有4400万。根据5月11日发布的第七次全国人口普查结果，我国当前老年人口已达2.64亿，而第四次中国城乡老年人生活状况抽样调查（2016）结果显示，农村老年人口占老年人口总数高达48%。</a:t>
            </a:r>
            <a:endParaRPr lang="zh-CN" altLang="zh-CN" sz="1400" dirty="0"/>
          </a:p>
          <a:p>
            <a:pPr algn="l">
              <a:buClrTx/>
              <a:buSzTx/>
              <a:buFontTx/>
            </a:pPr>
            <a:r>
              <a:rPr lang="zh-CN" altLang="zh-CN" sz="1400" dirty="0">
                <a:solidFill>
                  <a:schemeClr val="accent1">
                    <a:lumMod val="75000"/>
                  </a:schemeClr>
                </a:solidFill>
              </a:rPr>
              <a:t>　　http://cnsf99.com/Detail/index.html?id=454&amp;aid=92141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养老产业关注度走高，营养师养老护工等岗位上涨50%</a:t>
            </a:r>
            <a:endParaRPr lang="zh-CN" altLang="en-US" sz="1600" b="1" dirty="0" smtClean="0"/>
          </a:p>
          <a:p>
            <a:pPr algn="ctr">
              <a:buClrTx/>
              <a:buSzTx/>
              <a:buFontTx/>
            </a:pPr>
            <a:endParaRPr lang="zh-CN" altLang="en-US" sz="1600" b="1" dirty="0" smtClean="0"/>
          </a:p>
          <a:p>
            <a:r>
              <a:rPr lang="zh-CN" altLang="zh-CN" sz="1400" dirty="0"/>
              <a:t>　　近几年，“银发经济”崛起，养老产业快速发展，对人才的需求量和需求类型随之上涨，求职者对养老产业相关岗位的关注度也不断走高。BOSS直聘研究院数据显示，2021年以来，平台养老产业相关岗位数量同比增长50%，其中涨幅最大的岗位包括养老护工、保姆、养老社区物业管理员、助教、导医等，薪资涨幅最大的岗位包括（养老院）客房服务员、护工、导购、营养师等。　</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http://cnsf99.com/Detail/index.html?id=522&amp;aid=92119　　</a:t>
            </a:r>
            <a:endParaRPr lang="zh-CN" altLang="zh-CN" sz="1400" dirty="0">
              <a:solidFill>
                <a:schemeClr val="accent1">
                  <a:lumMod val="75000"/>
                </a:schemeClr>
              </a:solidFill>
            </a:endParaRPr>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上市公司掘金十万亿级“老龄蓝海”</a:t>
            </a:r>
            <a:endParaRPr lang="zh-CN" altLang="en-US" sz="1600" b="1" dirty="0" smtClean="0"/>
          </a:p>
          <a:p>
            <a:pPr algn="ctr">
              <a:buClrTx/>
              <a:buSzTx/>
              <a:buFontTx/>
            </a:pPr>
            <a:endParaRPr lang="zh-CN" altLang="en-US" sz="1600" b="1" dirty="0" smtClean="0"/>
          </a:p>
          <a:p>
            <a:r>
              <a:rPr lang="zh-CN" altLang="zh-CN" sz="1400" dirty="0"/>
              <a:t>　　随着人口老龄化问题加深，我国养老产业蕴含的巨大市场潜力愈加受到资本市场关注。本周，养老概念板块活跃。截至5月12日收盘，同花顺养老概念指数收报1745.03点，周内上涨8.00%，该指数自今年2月9日以来已累计上涨27.45%。个股方面，开能健康、宜华健康、湖南发展等八只个股本周前三个交易日累计涨幅超过20%。</a:t>
            </a:r>
            <a:endParaRPr lang="zh-CN" altLang="zh-CN" sz="1400" dirty="0"/>
          </a:p>
          <a:p>
            <a:pPr algn="l">
              <a:buClrTx/>
              <a:buSzTx/>
              <a:buFontTx/>
            </a:pPr>
            <a:r>
              <a:rPr lang="zh-CN" altLang="zh-CN" sz="1400" dirty="0">
                <a:solidFill>
                  <a:schemeClr val="accent1">
                    <a:lumMod val="75000"/>
                  </a:schemeClr>
                </a:solidFill>
              </a:rPr>
              <a:t>　　http://cnsf99.com/Detail/index.html?id=522&amp;aid=92144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银发消费新需求如何满足？</a:t>
            </a:r>
            <a:endParaRPr lang="zh-CN" altLang="en-US" sz="1600" b="1" dirty="0" smtClean="0"/>
          </a:p>
          <a:p>
            <a:pPr algn="ctr">
              <a:buClrTx/>
              <a:buSzTx/>
              <a:buFontTx/>
            </a:pPr>
            <a:endParaRPr lang="zh-CN" altLang="en-US" sz="1600" b="1" dirty="0" smtClean="0"/>
          </a:p>
          <a:p>
            <a:r>
              <a:rPr lang="zh-CN" altLang="zh-CN" sz="1400" dirty="0"/>
              <a:t>　　根据第七次人口普查结果，我国60岁及以上人口已超2.6亿人。国家统计局局长宁吉喆表示，从消费角度看，人口老龄化将让“银发经济”随之扩容，老年产品、服务等领域的新需求也会水涨船高，但想要更充分地满足银发消费新需求也绝非易事。</a:t>
            </a:r>
            <a:endParaRPr lang="zh-CN" altLang="zh-CN" sz="1400" dirty="0"/>
          </a:p>
          <a:p>
            <a:pPr algn="l">
              <a:buClrTx/>
              <a:buSzTx/>
              <a:buFontTx/>
            </a:pPr>
            <a:r>
              <a:rPr lang="zh-CN" altLang="zh-CN" sz="1400" dirty="0">
                <a:solidFill>
                  <a:schemeClr val="accent1">
                    <a:lumMod val="75000"/>
                  </a:schemeClr>
                </a:solidFill>
              </a:rPr>
              <a:t>　　http://cnsf99.com/Detail/index.html?id=454&amp;aid=92151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医药企业，多路掘金“银发经济”</a:t>
            </a:r>
            <a:endParaRPr lang="zh-CN" altLang="en-US" sz="1600" b="1" dirty="0" smtClean="0"/>
          </a:p>
          <a:p>
            <a:pPr algn="ctr">
              <a:buClrTx/>
              <a:buSzTx/>
              <a:buFontTx/>
            </a:pPr>
            <a:endParaRPr lang="zh-CN" altLang="en-US" sz="1600" b="1" dirty="0" smtClean="0"/>
          </a:p>
          <a:p>
            <a:r>
              <a:rPr lang="zh-CN" altLang="zh-CN" sz="1400" dirty="0"/>
              <a:t>　　人口老龄化进一步加深，将催热“银发经济”，其中作为老龄化刚需产业的医疗大健康市场备受市场瞩目。据统计，目前A股市场54家上市公司涉足养老产业，其中生物医药公司38家，占比达到七成。从细分领域来看，老年人对医疗服务、药品、保健品，甚至医疗美容的需求旺盛，进而促使相关上市公司加速产业链布局。</a:t>
            </a:r>
            <a:endParaRPr lang="zh-CN" altLang="zh-CN" sz="1400" dirty="0"/>
          </a:p>
          <a:p>
            <a:pPr algn="l">
              <a:buClrTx/>
              <a:buSzTx/>
              <a:buFontTx/>
            </a:pPr>
            <a:r>
              <a:rPr lang="zh-CN" altLang="zh-CN" sz="1400" dirty="0">
                <a:solidFill>
                  <a:schemeClr val="accent1">
                    <a:lumMod val="75000"/>
                  </a:schemeClr>
                </a:solidFill>
              </a:rPr>
              <a:t>　　http://cnsf99.com/Detail/index.html?id=522&amp;aid=92156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支付宝“蓝马甲”拓荒老年人的数字化</a:t>
            </a:r>
            <a:endParaRPr lang="zh-CN" altLang="en-US" sz="1600" b="1" dirty="0" smtClean="0"/>
          </a:p>
          <a:p>
            <a:pPr algn="ctr">
              <a:buClrTx/>
              <a:buSzTx/>
              <a:buFontTx/>
            </a:pPr>
            <a:endParaRPr lang="zh-CN" altLang="en-US" sz="1600" b="1" dirty="0" smtClean="0"/>
          </a:p>
          <a:p>
            <a:r>
              <a:rPr lang="zh-CN" altLang="zh-CN" sz="1400" dirty="0"/>
              <a:t>　　5月17日，支付宝宣布，由浙江省网络社会组织联合会、杭州市公安局指导，西湖区老年大学、支付宝联合发起的蓝马甲行动启动，主要提供数字助老、防骗知识普及、金融安全知识讲座等社区公益志愿服务活动。</a:t>
            </a:r>
            <a:endParaRPr lang="zh-CN" altLang="zh-CN" sz="1400" dirty="0"/>
          </a:p>
          <a:p>
            <a:r>
              <a:rPr lang="zh-CN" altLang="zh-CN" sz="1400" dirty="0"/>
              <a:t>　　据悉，2021年内，蓝马甲行动将陆续在杭州、上海、南京、武汉、郑州等数十个城市展开，预计将服务全国超5000万人次老年人。</a:t>
            </a:r>
            <a:endParaRPr lang="zh-CN" altLang="zh-CN" sz="1400" dirty="0"/>
          </a:p>
          <a:p>
            <a:pPr algn="l">
              <a:buClrTx/>
              <a:buSzTx/>
              <a:buFontTx/>
            </a:pPr>
            <a:r>
              <a:rPr lang="zh-CN" altLang="zh-CN" sz="1400" dirty="0">
                <a:solidFill>
                  <a:schemeClr val="accent1">
                    <a:lumMod val="75000"/>
                  </a:schemeClr>
                </a:solidFill>
              </a:rPr>
              <a:t>　　http://cnsf99.com/Detail/index.html?id=522&amp;aid=92164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老龄化的日本政府屡出奇招，对中国有何借鉴之处？</a:t>
            </a:r>
            <a:endParaRPr lang="zh-CN" altLang="en-US" sz="1600" b="1" dirty="0" smtClean="0"/>
          </a:p>
          <a:p>
            <a:pPr algn="ctr">
              <a:buClrTx/>
              <a:buSzTx/>
              <a:buFontTx/>
            </a:pPr>
            <a:endParaRPr lang="zh-CN" altLang="en-US" sz="1600" b="1" dirty="0" smtClean="0"/>
          </a:p>
          <a:p>
            <a:r>
              <a:rPr lang="zh-CN" altLang="zh-CN" sz="1400" dirty="0"/>
              <a:t>　　上周二，中国发布了全国人口数据，这些数据将对社会政策和经济产生深远影响，并且为很快将面临的挑战敲响了警钟。这些挑战包括劳动力减少和社会快速老龄化，可能会拖累中国的经济发展。</a:t>
            </a:r>
            <a:endParaRPr lang="zh-CN" altLang="zh-CN" sz="1400" dirty="0"/>
          </a:p>
          <a:p>
            <a:r>
              <a:rPr lang="zh-CN" altLang="zh-CN" sz="1400" dirty="0"/>
              <a:t>　　国家统计局的报告称，尽管中国大陆的总人口在过去10年里增长到了14.12亿，但这是自上世纪50年代以来最慢的增速。与去年相比，新生儿数量也减少了1200万，下降了18%。</a:t>
            </a:r>
            <a:endParaRPr lang="zh-CN" altLang="zh-CN" sz="1400" dirty="0"/>
          </a:p>
          <a:p>
            <a:pPr algn="l">
              <a:buClrTx/>
              <a:buSzTx/>
              <a:buFontTx/>
            </a:pPr>
            <a:r>
              <a:rPr lang="zh-CN" altLang="zh-CN" sz="1400" dirty="0">
                <a:solidFill>
                  <a:schemeClr val="accent1">
                    <a:lumMod val="75000"/>
                  </a:schemeClr>
                </a:solidFill>
              </a:rPr>
              <a:t>　　http://cnsf99.com/Detail/index.html?id=577&amp;aid=92127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互联网时代：上网时间已超平均水平，老年人成了网络主力军？</a:t>
            </a:r>
            <a:endParaRPr lang="zh-CN" altLang="en-US" sz="1600" b="1" dirty="0" smtClean="0"/>
          </a:p>
          <a:p>
            <a:pPr algn="ctr">
              <a:buClrTx/>
              <a:buSzTx/>
              <a:buFontTx/>
            </a:pPr>
            <a:endParaRPr lang="zh-CN" altLang="en-US" sz="1600" b="1" dirty="0" smtClean="0"/>
          </a:p>
          <a:p>
            <a:r>
              <a:rPr lang="zh-CN" altLang="zh-CN" sz="1400" dirty="0"/>
              <a:t>　　5月11日第七次全国人口普查结果发布会上，国家统计局局长宁吉喆表示我国人口老龄化程度已经明显加深了。在人口普查的结果中我们可以发现，在2010到2020年之间，我国目前60岁以上的人口有2.6亿人，占比上升了5.44%，上升的幅度同上一个10年相比提高了2.51%，65岁以上的人口共有1.9亿人，占比上升了4.63%，上升幅度提高了2.72%。</a:t>
            </a:r>
            <a:endParaRPr lang="zh-CN" altLang="zh-CN" sz="1400" dirty="0"/>
          </a:p>
          <a:p>
            <a:pPr algn="l">
              <a:buClrTx/>
              <a:buSzTx/>
              <a:buFontTx/>
            </a:pPr>
            <a:r>
              <a:rPr lang="zh-CN" altLang="zh-CN" sz="1400" dirty="0">
                <a:solidFill>
                  <a:schemeClr val="accent1">
                    <a:lumMod val="75000"/>
                  </a:schemeClr>
                </a:solidFill>
              </a:rPr>
              <a:t>　　http://cnsf99.com/Detail/index.html?id=457&amp;aid=92201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国家加速出台政策与落地细则，养老产业市场规模将超20万亿</a:t>
            </a:r>
            <a:endParaRPr lang="zh-CN" altLang="en-US" sz="1600" b="1" dirty="0" smtClean="0"/>
          </a:p>
          <a:p>
            <a:pPr algn="ctr">
              <a:buClrTx/>
              <a:buSzTx/>
              <a:buFontTx/>
            </a:pPr>
            <a:endParaRPr lang="zh-CN" altLang="en-US" sz="1600" b="1" dirty="0" smtClean="0"/>
          </a:p>
          <a:p>
            <a:r>
              <a:rPr lang="zh-CN" altLang="zh-CN" sz="1400" dirty="0"/>
              <a:t>　　养老产业未来发展空间巨大。据工信部对外发布的数据显示，预计2030年我国养老产业市场规模将超过20万亿元。而根据2019年底工信部等有关部委联合印发的《关于促进老年用品产业发展的指导意见》，2025年我国老年用品产业总规模将超过5万亿元。</a:t>
            </a:r>
            <a:endParaRPr lang="zh-CN" altLang="zh-CN" sz="1400" dirty="0"/>
          </a:p>
          <a:p>
            <a:pPr algn="l">
              <a:buClrTx/>
              <a:buSzTx/>
              <a:buFontTx/>
            </a:pPr>
            <a:r>
              <a:rPr lang="zh-CN" altLang="zh-CN" sz="1400" dirty="0">
                <a:solidFill>
                  <a:schemeClr val="accent1">
                    <a:lumMod val="75000"/>
                  </a:schemeClr>
                </a:solidFill>
              </a:rPr>
              <a:t>　　http://cnsf99.com/Detail/index.html?id=522&amp;aid=91886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毛大庆：老龄化中国的未来——压力将带来商机</a:t>
            </a:r>
            <a:endParaRPr lang="zh-CN" altLang="en-US" sz="1600" b="1" dirty="0" smtClean="0"/>
          </a:p>
          <a:p>
            <a:pPr algn="ctr">
              <a:buClrTx/>
              <a:buSzTx/>
              <a:buFontTx/>
            </a:pPr>
            <a:endParaRPr lang="zh-CN" altLang="en-US" sz="1600" b="1" dirty="0" smtClean="0"/>
          </a:p>
          <a:p>
            <a:r>
              <a:rPr lang="zh-CN" altLang="zh-CN" sz="1400" dirty="0"/>
              <a:t>　　在研究人口结构时，人口年龄中位数的对比尤为重要，它能够反映一个国家人口结构的健康问题。处于改革开放初期的1980年，中国人口年龄中位数为22岁，同一时期美国的人口年龄中位数为30岁。当时，中国所拥有的年轻而开放的市场，对美国和世界而言是极度诱人的，一些现在耳熟能详的品牌也是在那个时期开始纷纷进入中国。</a:t>
            </a:r>
            <a:endParaRPr lang="zh-CN" altLang="zh-CN" sz="1400" dirty="0"/>
          </a:p>
          <a:p>
            <a:pPr algn="l">
              <a:buClrTx/>
              <a:buSzTx/>
              <a:buFontTx/>
            </a:pPr>
            <a:r>
              <a:rPr lang="zh-CN" altLang="zh-CN" sz="1400" dirty="0">
                <a:solidFill>
                  <a:schemeClr val="accent1">
                    <a:lumMod val="75000"/>
                  </a:schemeClr>
                </a:solidFill>
              </a:rPr>
              <a:t>　　http://cnsf99.com/Detail/index.html?id=469&amp;aid=92199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泰康保险集团总裁刘挺军：养老社区模式创新带动寿险营销结构转型</a:t>
            </a:r>
            <a:endParaRPr lang="zh-CN" altLang="en-US" sz="1600" b="1" dirty="0" smtClean="0"/>
          </a:p>
          <a:p>
            <a:pPr algn="ctr">
              <a:buClrTx/>
              <a:buSzTx/>
              <a:buFontTx/>
            </a:pPr>
            <a:endParaRPr lang="zh-CN" altLang="en-US" sz="1600" b="1" dirty="0" smtClean="0"/>
          </a:p>
          <a:p>
            <a:pPr algn="l">
              <a:buClrTx/>
              <a:buSzTx/>
              <a:buFontTx/>
            </a:pPr>
            <a:r>
              <a:rPr lang="zh-CN" altLang="zh-CN" sz="1400" dirty="0"/>
              <a:t>　　“未来寿险业、中国保险业发展的方向还是要回归保险的本质，这个本质是什么？我认为就是要为人的长寿健康服务。”5月18日，在第四届新浪金麒麟保险高峰论坛上，泰康保险集团总裁兼首席运营官刘挺军提出，未来会进入到一个长寿时代，这个长寿时代是低生育率、低死亡率和人口生命持续的延长，最后人口结构从一个金字塔的结构转变成一个柱状结构。</a:t>
            </a:r>
            <a:endParaRPr lang="zh-CN" altLang="zh-CN" sz="1400" dirty="0"/>
          </a:p>
          <a:p>
            <a:pPr algn="l">
              <a:buClrTx/>
              <a:buSzTx/>
              <a:buFontTx/>
            </a:pPr>
            <a:r>
              <a:rPr lang="zh-CN" altLang="zh-CN" sz="1400" dirty="0">
                <a:solidFill>
                  <a:schemeClr val="accent1">
                    <a:lumMod val="75000"/>
                  </a:schemeClr>
                </a:solidFill>
              </a:rPr>
              <a:t>　　http://cnsf99.com/Detail/index.html?id=522&amp;aid=92190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39960"/>
          </a:xfrm>
          <a:prstGeom prst="rect">
            <a:avLst/>
          </a:prstGeom>
          <a:ln>
            <a:noFill/>
          </a:ln>
        </p:spPr>
        <p:txBody>
          <a:bodyPr wrap="square">
            <a:spAutoFit/>
          </a:bodyPr>
          <a:lstStyle/>
          <a:p>
            <a:r>
              <a:rPr lang="zh-CN" altLang="en-US" sz="1400" dirty="0" smtClean="0"/>
              <a:t>　　</a:t>
            </a:r>
            <a:r>
              <a:rPr lang="zh-CN" altLang="zh-CN" sz="1400" dirty="0"/>
              <a:t>贵州：《贵州省养老服务条例(草案)》首次提审，养老机构虐待老年人最高罚10万并停业整顿</a:t>
            </a:r>
            <a:endParaRPr lang="zh-CN" altLang="zh-CN" sz="1400" dirty="0"/>
          </a:p>
          <a:p>
            <a:r>
              <a:rPr lang="zh-CN" altLang="zh-CN" sz="1400" dirty="0"/>
              <a:t>　　四川省医疗保障局关于医疗保障促进医疗卫生与养老服务相结合的实施意见</a:t>
            </a:r>
            <a:endParaRPr lang="zh-CN" altLang="zh-CN" sz="1400" dirty="0"/>
          </a:p>
          <a:p>
            <a:r>
              <a:rPr lang="zh-CN" altLang="zh-CN" sz="1400" dirty="0"/>
              <a:t>　　广东省民政厅办公室关于印发《广东省部署推广“金民工程”全国养老服务信息系统工作方案》的通知</a:t>
            </a:r>
            <a:endParaRPr lang="zh-CN" altLang="zh-CN" sz="1400" dirty="0"/>
          </a:p>
          <a:p>
            <a:r>
              <a:rPr lang="zh-CN" altLang="zh-CN" sz="1400" dirty="0"/>
              <a:t>　　广东省民政厅关于印发《2021年全省特困人员供养服务设施（敬老院）改造提升工程工作要点》的通知</a:t>
            </a:r>
            <a:endParaRPr lang="zh-CN" altLang="zh-CN" sz="1400" dirty="0"/>
          </a:p>
          <a:p>
            <a:r>
              <a:rPr lang="zh-CN" altLang="zh-CN" sz="1400" dirty="0"/>
              <a:t>　　广东：粤计划5年内释216.8亿元打造14项工程，涉救助养老网</a:t>
            </a:r>
            <a:endParaRPr lang="zh-CN" altLang="zh-CN" sz="1400" dirty="0"/>
          </a:p>
          <a:p>
            <a:r>
              <a:rPr lang="zh-CN" altLang="zh-CN" sz="1400" dirty="0"/>
              <a:t>　　广西：道路运输行业开展“适老化”改造便利老年人日常出行</a:t>
            </a:r>
            <a:endParaRPr lang="zh-CN" altLang="zh-CN" sz="1400" dirty="0"/>
          </a:p>
          <a:p>
            <a:r>
              <a:rPr lang="zh-CN" altLang="zh-CN" sz="1400" dirty="0"/>
              <a:t>　　广西：老年人拨打95128可享电话约车服务</a:t>
            </a:r>
            <a:endParaRPr lang="zh-CN" altLang="zh-CN" sz="1400" dirty="0"/>
          </a:p>
          <a:p>
            <a:r>
              <a:rPr lang="zh-CN" altLang="zh-CN" sz="1400" dirty="0"/>
              <a:t>　　西藏：成办医院与康养企业签订医养结合战略合作协议</a:t>
            </a:r>
            <a:endParaRPr lang="zh-CN" altLang="zh-CN" sz="1400" dirty="0"/>
          </a:p>
          <a:p>
            <a:r>
              <a:rPr lang="zh-CN" altLang="zh-CN" sz="1400" dirty="0"/>
              <a:t>　　海南：琼海被联合国老龄所评为“世界长寿市”</a:t>
            </a:r>
            <a:endParaRPr lang="zh-CN" altLang="zh-CN" sz="1400" dirty="0"/>
          </a:p>
          <a:p>
            <a:endParaRPr lang="zh-CN" altLang="zh-CN" sz="1400" dirty="0"/>
          </a:p>
          <a:p>
            <a:r>
              <a:rPr lang="zh-CN" altLang="zh-CN" sz="1400" b="1" dirty="0"/>
              <a:t>　　【其他资讯】</a:t>
            </a:r>
            <a:endParaRPr lang="zh-CN" altLang="zh-CN" sz="1400" b="1" dirty="0"/>
          </a:p>
          <a:p>
            <a:r>
              <a:rPr lang="zh-CN" altLang="zh-CN" sz="1400" dirty="0"/>
              <a:t>　　老龄化又遇“少子化”，长三角人口结构矛盾待解</a:t>
            </a:r>
            <a:endParaRPr lang="zh-CN" altLang="zh-CN" sz="1400" dirty="0"/>
          </a:p>
          <a:p>
            <a:r>
              <a:rPr lang="zh-CN" altLang="zh-CN" sz="1400" dirty="0"/>
              <a:t>　　虚拟养老院：含义、问题与创新路径</a:t>
            </a:r>
            <a:endParaRPr lang="zh-CN" altLang="zh-CN" sz="1400" dirty="0"/>
          </a:p>
          <a:p>
            <a:r>
              <a:rPr lang="zh-CN" altLang="zh-CN" sz="1400" dirty="0"/>
              <a:t>　　高端养老社区落户长三角一体化示范区，养老你愿意去社区吗？</a:t>
            </a:r>
            <a:endParaRPr lang="zh-CN" altLang="zh-CN" sz="1400" dirty="0"/>
          </a:p>
          <a:p>
            <a:r>
              <a:rPr lang="zh-CN" altLang="zh-CN" sz="1400" dirty="0"/>
              <a:t>　　封进：积极应对人口老龄化与公共财政支出结构调整</a:t>
            </a:r>
            <a:endParaRPr lang="zh-CN" altLang="zh-CN" sz="1400" dirty="0"/>
          </a:p>
          <a:p>
            <a:r>
              <a:rPr lang="zh-CN" altLang="zh-CN" sz="1400" dirty="0"/>
              <a:t>　　吴玉韶副会长应邀为贵州省“新时代学习大讲堂”作专题讲座</a:t>
            </a:r>
            <a:endParaRPr lang="zh-CN" altLang="zh-CN" sz="1400" dirty="0"/>
          </a:p>
          <a:p>
            <a:r>
              <a:rPr lang="zh-CN" altLang="zh-CN" sz="1400" dirty="0"/>
              <a:t>　　智慧应对老龄化之建立个人“健康生命云”</a:t>
            </a:r>
            <a:endParaRPr lang="zh-CN" altLang="zh-CN" sz="1400" dirty="0"/>
          </a:p>
          <a:p>
            <a:r>
              <a:rPr lang="zh-CN" altLang="zh-CN" sz="1400" dirty="0"/>
              <a:t>　　国内首个老龄慢病人群专属普惠保险保障计划发布</a:t>
            </a:r>
            <a:endParaRPr lang="zh-CN" altLang="zh-CN" sz="1400" dirty="0"/>
          </a:p>
          <a:p>
            <a:r>
              <a:rPr lang="zh-CN" altLang="zh-CN" sz="1400" dirty="0"/>
              <a:t>　　《中国女性养老与风险管理白皮书》发布，长三角是全国老龄化最为严重的地区</a:t>
            </a:r>
            <a:endParaRPr lang="zh-CN" altLang="zh-CN" sz="1400" dirty="0"/>
          </a:p>
          <a:p>
            <a:r>
              <a:rPr lang="zh-CN" altLang="zh-CN" sz="1400" dirty="0"/>
              <a:t>　　力促养老服务消费，今年北京将制定适老化改造阶梯式补贴措施</a:t>
            </a:r>
            <a:endParaRPr lang="zh-CN" altLang="zh-CN" sz="1400" dirty="0"/>
          </a:p>
          <a:p>
            <a:r>
              <a:rPr lang="zh-CN" altLang="zh-CN" sz="1400" dirty="0"/>
              <a:t>　　“父母抱着手机，一玩一整天”网瘾正在侵蚀老年人</a:t>
            </a:r>
            <a:endParaRPr lang="zh-CN" altLang="zh-CN" sz="1400" dirty="0"/>
          </a:p>
          <a:p>
            <a:r>
              <a:rPr lang="zh-CN" altLang="zh-CN" sz="1400" dirty="0"/>
              <a:t>　　蔡昉：老龄化第二个转折点将至，当前重要任务是勿让需求侧制约长期增长</a:t>
            </a:r>
            <a:endParaRPr lang="zh-CN" altLang="zh-CN" sz="1400" dirty="0"/>
          </a:p>
          <a:p>
            <a:r>
              <a:rPr lang="zh-CN" altLang="zh-CN" sz="1400" dirty="0"/>
              <a:t>　　八旬老人5万元购买养老卡后发现不能入住，涉及1000多人，已立案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养老健康产业进入发展黄金期，“保险+康养”险企加速布局养老社区</a:t>
            </a:r>
            <a:endParaRPr lang="zh-CN" altLang="en-US" sz="1600" b="1" dirty="0" smtClean="0"/>
          </a:p>
          <a:p>
            <a:pPr algn="ctr">
              <a:buClrTx/>
              <a:buSzTx/>
              <a:buFontTx/>
            </a:pPr>
            <a:endParaRPr lang="zh-CN" altLang="en-US" sz="1600" b="1" dirty="0" smtClean="0"/>
          </a:p>
          <a:p>
            <a:r>
              <a:rPr lang="zh-CN" altLang="zh-CN" sz="1400" dirty="0"/>
              <a:t>　　保险公司正加速布局养老社区。近期公布的全国第七次人口普查数据显示，我国60岁及以上人口已达2.64亿，占总人的18.70%。经济水平的快速发展和老龄化程度的持续加深，催生了巨大的养老健康市场需求和发展空间。“十四五”规划将积极应对人口老龄化上升为国家战略，养老健康产业即将进入发展黄金期。</a:t>
            </a:r>
            <a:endParaRPr lang="zh-CN" altLang="zh-CN" sz="1400" dirty="0"/>
          </a:p>
          <a:p>
            <a:pPr algn="l">
              <a:buClrTx/>
              <a:buSzTx/>
              <a:buFontTx/>
            </a:pPr>
            <a:r>
              <a:rPr lang="zh-CN" altLang="zh-CN" sz="1400" dirty="0">
                <a:solidFill>
                  <a:schemeClr val="accent1">
                    <a:lumMod val="75000"/>
                  </a:schemeClr>
                </a:solidFill>
              </a:rPr>
              <a:t>　　http://cnsf99.com/Detail/index.html?id=522&amp;aid=92209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蓝马甲行动正式启动，全国首个老年人数字生活体验点落地杭州</a:t>
            </a:r>
            <a:endParaRPr lang="zh-CN" altLang="en-US" sz="1600" b="1" dirty="0" smtClean="0"/>
          </a:p>
          <a:p>
            <a:pPr algn="ctr">
              <a:buClrTx/>
              <a:buSzTx/>
              <a:buFontTx/>
            </a:pPr>
            <a:endParaRPr lang="zh-CN" altLang="en-US" sz="1600" b="1" dirty="0" smtClean="0"/>
          </a:p>
          <a:p>
            <a:r>
              <a:rPr lang="zh-CN" altLang="zh-CN" sz="1400" dirty="0"/>
              <a:t>　　5月17日，由浙江省网络社会组织联合会、杭州市公安局指导，西湖区老年大学、支付宝联合发起的蓝马甲行动正式启动。蓝马甲行动将为老年人提供智能手机、防骗知识、金融安全教育等适老化公益服务，今年内拟服务全国超5000万老年人。</a:t>
            </a:r>
            <a:endParaRPr lang="zh-CN" altLang="zh-CN" sz="1400" dirty="0"/>
          </a:p>
          <a:p>
            <a:pPr algn="l">
              <a:buClrTx/>
              <a:buSzTx/>
              <a:buFontTx/>
            </a:pPr>
            <a:r>
              <a:rPr lang="zh-CN" altLang="zh-CN" sz="1400" dirty="0">
                <a:solidFill>
                  <a:schemeClr val="accent1">
                    <a:lumMod val="75000"/>
                  </a:schemeClr>
                </a:solidFill>
              </a:rPr>
              <a:t>　　http://cnsf99.com/Detail/index.html?id=522&amp;aid=92213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七普数据背后：老龄化势不可挡，科技适老化产品或将引领新风向</a:t>
            </a:r>
            <a:endParaRPr lang="zh-CN" altLang="en-US" sz="1600" b="1" dirty="0" smtClean="0"/>
          </a:p>
          <a:p>
            <a:pPr algn="ctr">
              <a:buClrTx/>
              <a:buSzTx/>
              <a:buFontTx/>
            </a:pPr>
            <a:endParaRPr lang="zh-CN" altLang="en-US" sz="1600" b="1" dirty="0" smtClean="0"/>
          </a:p>
          <a:p>
            <a:r>
              <a:rPr lang="zh-CN" altLang="zh-CN" sz="1400" dirty="0"/>
              <a:t>　　2021年5月11日，国家统计局公布全国第七次人口普查结果。从统计数据看，中国60岁及以上人口为2.64亿人，占18.70%（其中，65岁及以上人口为1.91亿人，占13.50%）。与2010年相比，60岁及以上人口的比重上升5.44个百分点。</a:t>
            </a:r>
            <a:endParaRPr lang="zh-CN" altLang="zh-CN" sz="1400" dirty="0"/>
          </a:p>
          <a:p>
            <a:pPr algn="l">
              <a:buClrTx/>
              <a:buSzTx/>
              <a:buFontTx/>
            </a:pPr>
            <a:r>
              <a:rPr lang="zh-CN" altLang="zh-CN" sz="1400" dirty="0">
                <a:solidFill>
                  <a:schemeClr val="accent1">
                    <a:lumMod val="75000"/>
                  </a:schemeClr>
                </a:solidFill>
              </a:rPr>
              <a:t>　　http://cnsf99.com/Detail/index.html?id=522&amp;aid=92220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人口老龄化加速，运营商5G建设助力智慧养老</a:t>
            </a:r>
            <a:endParaRPr lang="zh-CN" altLang="en-US" sz="1600" b="1" dirty="0" smtClean="0"/>
          </a:p>
          <a:p>
            <a:pPr algn="ctr">
              <a:buClrTx/>
              <a:buSzTx/>
              <a:buFontTx/>
            </a:pPr>
            <a:endParaRPr lang="zh-CN" altLang="en-US" sz="1600" b="1" dirty="0" smtClean="0"/>
          </a:p>
          <a:p>
            <a:r>
              <a:rPr lang="zh-CN" altLang="zh-CN" sz="1400" dirty="0"/>
              <a:t>　　备受关注的第七次全国人口普查数据近日出炉。统计数据表明，我国目前已进入中度老龄化阶段。面对不断增加的养老服务需求，由国家政策和5G等技术驱动的智慧养老成为最重要的方向。在此过程中，电信运营商5G等信息技术的基础作用将更加凸显。</a:t>
            </a:r>
            <a:endParaRPr lang="zh-CN" altLang="zh-CN" sz="1400" dirty="0"/>
          </a:p>
          <a:p>
            <a:r>
              <a:rPr lang="zh-CN" altLang="zh-CN" sz="1400" dirty="0"/>
              <a:t>　</a:t>
            </a:r>
            <a:r>
              <a:rPr lang="zh-CN" altLang="zh-CN" sz="1400" dirty="0">
                <a:solidFill>
                  <a:schemeClr val="accent1">
                    <a:lumMod val="75000"/>
                  </a:schemeClr>
                </a:solidFill>
              </a:rPr>
              <a:t>　http://cnsf99.com/Detail/index.html?id=528&amp;aid=92212</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做“养不老”的养老社区？新华保险康养战略加速落地！</a:t>
            </a:r>
            <a:endParaRPr lang="zh-CN" altLang="en-US" sz="1600" b="1" dirty="0" smtClean="0"/>
          </a:p>
          <a:p>
            <a:pPr algn="ctr">
              <a:buClrTx/>
              <a:buSzTx/>
              <a:buFontTx/>
            </a:pPr>
            <a:endParaRPr lang="zh-CN" altLang="en-US" sz="1600" b="1" dirty="0" smtClean="0"/>
          </a:p>
          <a:p>
            <a:pPr algn="l">
              <a:buClrTx/>
              <a:buSzTx/>
              <a:buFontTx/>
            </a:pPr>
            <a:r>
              <a:rPr lang="zh-CN" altLang="zh-CN" sz="1400" dirty="0"/>
              <a:t>　　“60岁及以上人口26402万人，占18.7%，较2010年上升5.44个百分点；65岁及以上人口19064万人，占13.5%。”第七次人口普查数据的官宣，牵动了人们对养老的神经。直逼14%中度老龄化分界线的现实，也预示着养老产业蓝海的加速到来。</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http://cnsf99.com/Detail/index.html?id=556&amp;aid=92180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两月连发4起！旅游途中“被癌症”，老年低价游还有哪些“坑”</a:t>
            </a:r>
            <a:endParaRPr lang="zh-CN" altLang="en-US" sz="1600" b="1" dirty="0" smtClean="0"/>
          </a:p>
          <a:p>
            <a:pPr algn="ctr">
              <a:buClrTx/>
              <a:buSzTx/>
              <a:buFontTx/>
            </a:pPr>
            <a:endParaRPr lang="zh-CN" altLang="en-US" sz="1600" b="1" dirty="0" smtClean="0"/>
          </a:p>
          <a:p>
            <a:r>
              <a:rPr lang="zh-CN" altLang="zh-CN" sz="1400" dirty="0"/>
              <a:t>　　记者整理发现，近期，有关老年人参与“低价团”“免费游”被骗、被坑的案例屡次出现。仅3月以来，就有江苏、重庆等多地老年人参与了这类活动并“中招”。有旅游从业者向记者透露，组织此类活动的不法商家，已经将敛财的模式从原本的推销保健品或土特产“升级”为旅游途中“诊断病症”“推销墓地”等，这些行程通常由“卖家”买单，他们看似在“赔钱赚吆喝”，其实早就盯上了老年人旅途中二次消费，令人防不胜防。</a:t>
            </a:r>
            <a:endParaRPr lang="zh-CN" altLang="zh-CN" sz="1400" dirty="0"/>
          </a:p>
          <a:p>
            <a:r>
              <a:rPr lang="zh-CN" altLang="zh-CN" sz="1400" dirty="0">
                <a:solidFill>
                  <a:schemeClr val="accent1">
                    <a:lumMod val="75000"/>
                  </a:schemeClr>
                </a:solidFill>
              </a:rPr>
              <a:t>　　http://cnsf99.com/Detail/index.html?id=622&amp;aid=92211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我国65岁以上老人占比超13%，养老金融要如何“大展拳脚”？</a:t>
            </a:r>
            <a:endParaRPr lang="zh-CN" altLang="en-US" sz="1600" b="1" dirty="0" smtClean="0"/>
          </a:p>
          <a:p>
            <a:pPr algn="ctr">
              <a:buClrTx/>
              <a:buSzTx/>
              <a:buFontTx/>
            </a:pPr>
            <a:endParaRPr lang="zh-CN" altLang="en-US" sz="1600" b="1" dirty="0" smtClean="0"/>
          </a:p>
          <a:p>
            <a:r>
              <a:rPr lang="zh-CN" altLang="zh-CN" sz="1400" dirty="0"/>
              <a:t>　　“积极应对老龄化人口挑战就必须有金融的介入，如果说我国要有重大产业政策的话，应该把养老产业政策列入首要重点选择，金融支持养老产业就顺理成章了。”5月18日，在新浪金麒麟保险高峰论坛暨2021慧保天下保险大会上，清华大学社会科学学院教授、中国养老金融50人论坛秘书长董克用如是说。在演讲中，他就当前国内老龄化现状如何、什么是养老金融以及如何发展养老金融作了一系列阐述。</a:t>
            </a:r>
            <a:endParaRPr lang="zh-CN" altLang="zh-CN" sz="1400" dirty="0"/>
          </a:p>
          <a:p>
            <a:pPr algn="l">
              <a:buClrTx/>
              <a:buSzTx/>
              <a:buFontTx/>
            </a:pPr>
            <a:r>
              <a:rPr lang="zh-CN" altLang="zh-CN" sz="1400" dirty="0">
                <a:solidFill>
                  <a:schemeClr val="accent1">
                    <a:lumMod val="75000"/>
                  </a:schemeClr>
                </a:solidFill>
              </a:rPr>
              <a:t>　　http://cnsf99.com/Detail/index.html?id=572&amp;aid=92177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社科院专家预言：中国很快将成为中度老龄化国家</a:t>
            </a:r>
            <a:endParaRPr lang="zh-CN" altLang="en-US" sz="1600" b="1" dirty="0" smtClean="0"/>
          </a:p>
          <a:p>
            <a:pPr algn="ctr">
              <a:buClrTx/>
              <a:buSzTx/>
              <a:buFontTx/>
            </a:pPr>
            <a:endParaRPr lang="zh-CN" altLang="en-US" sz="1600" b="1" dirty="0" smtClean="0"/>
          </a:p>
          <a:p>
            <a:r>
              <a:rPr lang="zh-CN" altLang="zh-CN" sz="1400" dirty="0"/>
              <a:t>　　中国社会科学院人口与劳动经济研究所研究员、副所长都阳日前指出，未来30年，在世界主要经济体中，中国的老龄化速度可能是最快的，中国最快将在两年后成为中度老龄化国家，提高劳动生产率迫在眉睫。</a:t>
            </a:r>
            <a:endParaRPr lang="zh-CN" altLang="zh-CN" sz="1400" dirty="0"/>
          </a:p>
          <a:p>
            <a:pPr algn="l">
              <a:buClrTx/>
              <a:buSzTx/>
              <a:buFontTx/>
            </a:pPr>
            <a:r>
              <a:rPr lang="zh-CN" altLang="zh-CN" sz="1400" dirty="0">
                <a:solidFill>
                  <a:schemeClr val="accent1">
                    <a:lumMod val="75000"/>
                  </a:schemeClr>
                </a:solidFill>
              </a:rPr>
              <a:t>　　http://cnsf99.com/Detail/index.html?id=454&amp;aid=92243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应对“轻度老龄化”，四川将持续扩大长期护理保险覆盖面</a:t>
            </a:r>
            <a:endParaRPr lang="zh-CN" altLang="en-US" sz="1600" b="1" dirty="0" smtClean="0"/>
          </a:p>
          <a:p>
            <a:pPr algn="ctr">
              <a:buClrTx/>
              <a:buSzTx/>
              <a:buFontTx/>
            </a:pPr>
            <a:endParaRPr lang="zh-CN" altLang="en-US" sz="1600" b="1" dirty="0" smtClean="0"/>
          </a:p>
          <a:p>
            <a:r>
              <a:rPr lang="zh-CN" altLang="zh-CN" sz="1400" dirty="0"/>
              <a:t>　　5月17日上午，国家统计局举行新闻发布会，介绍2021年4月份国民经济运行情况，会上，国家统计局新闻发言人付凌晖在回应记者关于最新人口数据的提问时表示，这次人口普查的数据显示，60岁及以上人口占全部人口的比重是18.7%，说明目前中国仍然处于轻度老龄化阶段。</a:t>
            </a:r>
            <a:endParaRPr lang="zh-CN" altLang="zh-CN" sz="1400" dirty="0"/>
          </a:p>
          <a:p>
            <a:pPr algn="l">
              <a:buClrTx/>
              <a:buSzTx/>
              <a:buFontTx/>
            </a:pPr>
            <a:r>
              <a:rPr lang="zh-CN" altLang="zh-CN" sz="1400" dirty="0">
                <a:solidFill>
                  <a:schemeClr val="accent1">
                    <a:lumMod val="75000"/>
                  </a:schemeClr>
                </a:solidFill>
              </a:rPr>
              <a:t>　　http://cnsf99.com/Detail/index.html?id=456&amp;aid=92272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帮助社区老年餐厅走出经营困境，解决有需要的老人吃饭难题</a:t>
            </a:r>
            <a:endParaRPr lang="zh-CN" altLang="en-US" sz="1600" b="1" dirty="0" smtClean="0"/>
          </a:p>
          <a:p>
            <a:pPr algn="ctr">
              <a:buClrTx/>
              <a:buSzTx/>
              <a:buFontTx/>
            </a:pPr>
            <a:endParaRPr lang="zh-CN" altLang="en-US" sz="1600" b="1" dirty="0" smtClean="0"/>
          </a:p>
          <a:p>
            <a:r>
              <a:rPr lang="zh-CN" altLang="zh-CN" sz="1400" dirty="0"/>
              <a:t>　　在“银发浪潮”快速发展的背景下，老龄化问题是我国现阶段面临的重要问题。随着社会发展和时间推移，老年人口还将继续增长，许多老年人常常为做饭、吃饭发愁，尤其是65岁以上老人、单身老人和空巢老人，这时社区老年餐厅就显得尤为重要。老年餐厅的普及能有效帮助这一群体就近解决吃饭问题，直接关系着居家养老的幸福指数。</a:t>
            </a:r>
            <a:endParaRPr lang="zh-CN" altLang="zh-CN" sz="1400" dirty="0"/>
          </a:p>
          <a:p>
            <a:pPr algn="l">
              <a:buClrTx/>
              <a:buSzTx/>
              <a:buFontTx/>
            </a:pPr>
            <a:r>
              <a:rPr lang="zh-CN" altLang="zh-CN" sz="1400" dirty="0">
                <a:solidFill>
                  <a:schemeClr val="accent1">
                    <a:lumMod val="75000"/>
                  </a:schemeClr>
                </a:solidFill>
              </a:rPr>
              <a:t>　　http://cnsf99.com/Detail/index.html?id=519&amp;aid=92280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13万亿养老市场，不是骗局与保健品</a:t>
            </a:r>
            <a:endParaRPr lang="zh-CN" altLang="en-US" sz="1600" b="1" dirty="0" smtClean="0"/>
          </a:p>
          <a:p>
            <a:pPr algn="ctr">
              <a:buClrTx/>
              <a:buSzTx/>
              <a:buFontTx/>
            </a:pPr>
            <a:endParaRPr lang="zh-CN" altLang="en-US" sz="1600" b="1" dirty="0" smtClean="0"/>
          </a:p>
          <a:p>
            <a:r>
              <a:rPr lang="zh-CN" altLang="zh-CN" sz="1400" dirty="0"/>
              <a:t>　　5月11日，国家统计局发布第七次全国人口普查主要数据。数据显示，我国进入轻度人口老龄化社会，我国60岁及以上人口占18.70%。2010年～2020年，60岁及以上人口比重上升5.44个百分点，65岁及以上人口上升4.63个百分点，与上个10年相比，上升幅度分别提高了2.51个百分点和2.72个百分点。</a:t>
            </a:r>
            <a:endParaRPr lang="zh-CN" altLang="zh-CN" sz="1400" dirty="0"/>
          </a:p>
          <a:p>
            <a:pPr algn="l">
              <a:buClrTx/>
              <a:buSzTx/>
              <a:buFontTx/>
            </a:pPr>
            <a:r>
              <a:rPr lang="zh-CN" altLang="zh-CN" sz="1400" dirty="0">
                <a:solidFill>
                  <a:schemeClr val="accent1">
                    <a:lumMod val="75000"/>
                  </a:schemeClr>
                </a:solidFill>
              </a:rPr>
              <a:t>　　http://cnsf99.com/Detail/index.html?id=522&amp;aid=92229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险企多模式布局养老产业，积极养老社区模式为老年人“夕阳红”添彩</a:t>
            </a:r>
            <a:endParaRPr lang="zh-CN" altLang="en-US" sz="1600" b="1" dirty="0" smtClean="0"/>
          </a:p>
          <a:p>
            <a:pPr algn="ctr">
              <a:buClrTx/>
              <a:buSzTx/>
              <a:buFontTx/>
            </a:pPr>
            <a:endParaRPr lang="zh-CN" altLang="en-US" sz="1600" b="1" dirty="0" smtClean="0"/>
          </a:p>
          <a:p>
            <a:r>
              <a:rPr lang="zh-CN" altLang="zh-CN" sz="1400" dirty="0"/>
              <a:t>　　国家统计局公布的第七次全国人口普查结果显示，我国60岁及以上人口为26402万人，占总人口比例18.7%。其中，65岁及以上人口比重达13.5%。民政部有关负责人指出，“十四五”期间，我国老年人口预计将突破3亿人，从轻度老龄化进入中度老龄化阶段。</a:t>
            </a:r>
            <a:endParaRPr lang="zh-CN" altLang="zh-CN" sz="1400" dirty="0"/>
          </a:p>
          <a:p>
            <a:pPr algn="l">
              <a:buClrTx/>
              <a:buSzTx/>
              <a:buFontTx/>
            </a:pPr>
            <a:r>
              <a:rPr lang="zh-CN" altLang="zh-CN" sz="1400" dirty="0">
                <a:solidFill>
                  <a:schemeClr val="accent1">
                    <a:lumMod val="75000"/>
                  </a:schemeClr>
                </a:solidFill>
              </a:rPr>
              <a:t>　　http://cnsf99.com/Detail/index.html?id=522&amp;aid=92273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又见头部险企加码养老社区，“保险+养老+医疗”生态链赛道吹响“集结号”</a:t>
            </a:r>
            <a:endParaRPr lang="zh-CN" altLang="en-US" sz="1600" b="1" dirty="0" smtClean="0"/>
          </a:p>
          <a:p>
            <a:pPr algn="ctr">
              <a:buClrTx/>
              <a:buSzTx/>
              <a:buFontTx/>
            </a:pPr>
            <a:endParaRPr lang="zh-CN" altLang="en-US" sz="1600" b="1" dirty="0" smtClean="0"/>
          </a:p>
          <a:p>
            <a:r>
              <a:rPr lang="zh-CN" altLang="zh-CN" sz="1400" dirty="0"/>
              <a:t>　　“七普”人口数据的公布将国内老龄化程度的加深再次送上话题热门，亦为接连加速布局康养产业的业“炒热气氛”。5月18日，首个大型CCRC社区，家园.颐享社区正式对外亮相。北京商报记者梳理发现，除了新华保险以外，近期包括()、等多家头部险企亦扎堆加速布局养老社区。</a:t>
            </a:r>
            <a:endParaRPr lang="zh-CN" altLang="zh-CN" sz="1400" dirty="0"/>
          </a:p>
          <a:p>
            <a:r>
              <a:rPr lang="zh-CN" altLang="zh-CN" sz="1400" dirty="0"/>
              <a:t>　　为何头部险企纷纷切入康养赛道？不同险企在布局养老社区的模式和定位上有何区别？保险+养老社区模式的发展，又蕴藏着怎样的前景？</a:t>
            </a:r>
            <a:endParaRPr lang="zh-CN" altLang="zh-CN" sz="1400" dirty="0"/>
          </a:p>
          <a:p>
            <a:pPr algn="l">
              <a:buClrTx/>
              <a:buSzTx/>
              <a:buFontTx/>
            </a:pPr>
            <a:r>
              <a:rPr lang="zh-CN" altLang="zh-CN" sz="1400" dirty="0">
                <a:solidFill>
                  <a:schemeClr val="accent1">
                    <a:lumMod val="75000"/>
                  </a:schemeClr>
                </a:solidFill>
              </a:rPr>
              <a:t>　　http://cnsf99.com/Detail/index.html?id=522&amp;aid=92241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老年旅游市场今年或超7000亿，角力“银发旅游”是机遇还是挑战</a:t>
            </a:r>
            <a:endParaRPr lang="zh-CN" altLang="en-US" sz="1600" b="1" dirty="0" smtClean="0"/>
          </a:p>
          <a:p>
            <a:pPr algn="ctr">
              <a:buClrTx/>
              <a:buSzTx/>
              <a:buFontTx/>
            </a:pPr>
            <a:endParaRPr lang="zh-CN" altLang="en-US" sz="1600" b="1" dirty="0" smtClean="0"/>
          </a:p>
          <a:p>
            <a:r>
              <a:rPr lang="zh-CN" altLang="zh-CN" sz="1400" dirty="0"/>
              <a:t>　　有数据显示，2016年至2020年我国中老年游客旅游消费年均增速达23%，预计2021年将超7000亿元。尽管老年旅游市场前景广阔，但如今也有不少“有钱有闲”的老年人因很难选择到个性化、适老化的老年旅游产品变得越来越不愿意旅游。而一些旅游企业在考虑到做老年旅游要支付巨额的转型成本后，对7000亿老年旅游这块“蛋糕”显得并没有那么心动。</a:t>
            </a:r>
            <a:endParaRPr lang="zh-CN" altLang="zh-CN" sz="1400" dirty="0"/>
          </a:p>
          <a:p>
            <a:pPr algn="l">
              <a:buClrTx/>
              <a:buSzTx/>
              <a:buFontTx/>
            </a:pPr>
            <a:r>
              <a:rPr lang="zh-CN" altLang="zh-CN" sz="1400" dirty="0">
                <a:solidFill>
                  <a:schemeClr val="accent1">
                    <a:lumMod val="75000"/>
                  </a:schemeClr>
                </a:solidFill>
              </a:rPr>
              <a:t>　　http://cnsf99.com/Detail/index.html?id=622&amp;aid=92249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加入微信群月领上千元养老金？三位阿姨中圈套被民警劝阻</a:t>
            </a:r>
            <a:endParaRPr lang="zh-CN" altLang="en-US" sz="1600" b="1" dirty="0" smtClean="0"/>
          </a:p>
          <a:p>
            <a:pPr algn="ctr">
              <a:buClrTx/>
              <a:buSzTx/>
              <a:buFontTx/>
            </a:pPr>
            <a:endParaRPr lang="zh-CN" altLang="en-US" sz="1600" b="1" dirty="0" smtClean="0"/>
          </a:p>
          <a:p>
            <a:r>
              <a:rPr lang="zh-CN" altLang="zh-CN" sz="1400" dirty="0"/>
              <a:t>　　加入微信群领取养老金？家住海淀区的三位阿姨落入骗子的陷阱，加入了一个名为“阳光养老”的微信群，正准备按照对方的指示操作，以领取每月上千元的养老金，所幸被社区民警及时发现并劝阻，避免了损失。</a:t>
            </a:r>
            <a:endParaRPr lang="zh-CN" altLang="zh-CN" sz="1400" dirty="0"/>
          </a:p>
          <a:p>
            <a:r>
              <a:rPr lang="zh-CN" altLang="zh-CN" sz="1400" dirty="0"/>
              <a:t>　　海淀公安分局西三旗派出所社区民警韩菲每天都抽时间到马坊社区，挨家挨户进行防诈骗宣传。</a:t>
            </a:r>
            <a:endParaRPr lang="zh-CN" altLang="zh-CN" sz="1400" dirty="0"/>
          </a:p>
          <a:p>
            <a:r>
              <a:rPr lang="zh-CN" altLang="zh-CN" sz="1400" dirty="0"/>
              <a:t>　　</a:t>
            </a:r>
            <a:r>
              <a:rPr lang="zh-CN" altLang="zh-CN" sz="1400" dirty="0">
                <a:solidFill>
                  <a:schemeClr val="accent1">
                    <a:lumMod val="75000"/>
                  </a:schemeClr>
                </a:solidFill>
              </a:rPr>
              <a:t>http://cnsf99.com/Detail/index.html?id=605&amp;aid=92233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39960"/>
          </a:xfrm>
          <a:prstGeom prst="rect">
            <a:avLst/>
          </a:prstGeom>
          <a:ln>
            <a:noFill/>
          </a:ln>
        </p:spPr>
        <p:txBody>
          <a:bodyPr wrap="square">
            <a:spAutoFit/>
          </a:bodyPr>
          <a:lstStyle/>
          <a:p>
            <a:pPr algn="ctr">
              <a:buClrTx/>
              <a:buSzTx/>
              <a:buFontTx/>
            </a:pPr>
            <a:r>
              <a:rPr lang="zh-CN" altLang="en-US" sz="1600" b="1" dirty="0" smtClean="0"/>
              <a:t>养老领域非法集资花样翻新，应对诈骗需要全社会共同努力</a:t>
            </a:r>
            <a:endParaRPr lang="zh-CN" altLang="en-US" sz="1600" b="1" dirty="0" smtClean="0"/>
          </a:p>
          <a:p>
            <a:pPr algn="ctr">
              <a:buClrTx/>
              <a:buSzTx/>
              <a:buFontTx/>
            </a:pPr>
            <a:endParaRPr lang="zh-CN" altLang="en-US" sz="1600" b="1" dirty="0" smtClean="0"/>
          </a:p>
          <a:p>
            <a:r>
              <a:rPr lang="zh-CN" altLang="zh-CN" sz="1400" dirty="0"/>
              <a:t>　　全国老龄办、公安部、民政部、中国银保监会5月17日联合发布关于养老领域非法集资的风险提示称，近期，一些机构和企业打着“养老服务”“健康养老”等名义，以“高利息、高回报”为诱饵实施非法集资活动吸收老年人资金，给老年人造成严重财产损失和精神伤害，存在重大风险隐患。</a:t>
            </a:r>
            <a:endParaRPr lang="zh-CN" altLang="zh-CN" sz="1400" dirty="0"/>
          </a:p>
          <a:p>
            <a:pPr algn="l">
              <a:buClrTx/>
              <a:buSzTx/>
              <a:buFontTx/>
            </a:pPr>
            <a:r>
              <a:rPr lang="zh-CN" altLang="zh-CN" sz="1400" dirty="0">
                <a:solidFill>
                  <a:schemeClr val="accent1">
                    <a:lumMod val="75000"/>
                  </a:schemeClr>
                </a:solidFill>
              </a:rPr>
              <a:t>　　http://cnsf99.com/Detail/index.html?id=607&amp;aid=92260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中国老龄协会发布2020年全国老年人金融财产权益保护典型案例</a:t>
            </a:r>
            <a:endParaRPr lang="zh-CN" altLang="en-US" sz="1600" b="1" dirty="0" smtClean="0"/>
          </a:p>
          <a:p>
            <a:pPr algn="ctr">
              <a:buClrTx/>
              <a:buSzTx/>
              <a:buFontTx/>
            </a:pPr>
            <a:endParaRPr lang="zh-CN" altLang="en-US" sz="1600" b="1" dirty="0" smtClean="0"/>
          </a:p>
          <a:p>
            <a:r>
              <a:rPr lang="zh-CN" altLang="zh-CN" sz="1400" dirty="0"/>
              <a:t>　　5月20日上午，2020年全国老年人金融财产权益保护典型案例新闻发布会在京举行。本次发布会由中国老龄协会与中国司法大数据研究院联合发布。</a:t>
            </a:r>
            <a:endParaRPr lang="zh-CN" altLang="zh-CN" sz="1400" dirty="0"/>
          </a:p>
          <a:p>
            <a:r>
              <a:rPr lang="zh-CN" altLang="zh-CN" sz="1400" dirty="0"/>
              <a:t>　　全国老龄办党组成员、中国老龄协会副会长王绍忠出席发布会并讲话。中国司法大数据研究院院长梁新介绍2020年涉老案件研究相关情况。发布会公布了2020年全国老年人金融财产权益保护典型案例。</a:t>
            </a:r>
            <a:endParaRPr lang="zh-CN" altLang="zh-CN" sz="1400" dirty="0"/>
          </a:p>
          <a:p>
            <a:pPr algn="l">
              <a:buClrTx/>
              <a:buSzTx/>
              <a:buFontTx/>
            </a:pPr>
            <a:r>
              <a:rPr lang="zh-CN" altLang="zh-CN" sz="1400" dirty="0">
                <a:solidFill>
                  <a:schemeClr val="accent1">
                    <a:lumMod val="75000"/>
                  </a:schemeClr>
                </a:solidFill>
              </a:rPr>
              <a:t>　　http://cnsf99.com/Detail/index.html?id=605&amp;aid=92283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新一轮养老服务体系规划酝酿出炉</a:t>
            </a:r>
            <a:endParaRPr lang="zh-CN" altLang="en-US" sz="1600" b="1" dirty="0" smtClean="0"/>
          </a:p>
          <a:p>
            <a:pPr algn="ctr">
              <a:buClrTx/>
              <a:buSzTx/>
              <a:buFontTx/>
            </a:pPr>
            <a:endParaRPr lang="zh-CN" altLang="en-US" sz="1600" b="1" dirty="0" smtClean="0"/>
          </a:p>
          <a:p>
            <a:pPr algn="l">
              <a:buClrTx/>
              <a:buSzTx/>
              <a:buFontTx/>
            </a:pPr>
            <a:r>
              <a:rPr lang="zh-CN" altLang="en-US" sz="1600" b="1" dirty="0" smtClean="0"/>
              <a:t>　</a:t>
            </a:r>
            <a:r>
              <a:rPr lang="zh-CN" altLang="zh-CN" sz="1400" dirty="0"/>
              <a:t>　近日公布的第七次全国人口普查数据显示，我国60岁及以上人口的比重达到18.70%，其中65岁及以上人口比重达到13.50%，人口老龄化程度进一步加深。如何更好应对人口老龄化、破除养老领域痛点难点？《经济参考报》记者从权威人士处获悉，国家发展改革委、民政部、国家卫生健康委等多个部门近日正展开密集调研谋划，新一轮养老服务体系顶层设计酝酿出炉，地方版养老服务规划也在加紧制定中。</a:t>
            </a:r>
            <a:endParaRPr lang="zh-CN" altLang="zh-CN" sz="1400" dirty="0"/>
          </a:p>
          <a:p>
            <a:r>
              <a:rPr lang="zh-CN" altLang="zh-CN" sz="1400" dirty="0">
                <a:solidFill>
                  <a:schemeClr val="accent1">
                    <a:lumMod val="75000"/>
                  </a:schemeClr>
                </a:solidFill>
              </a:rPr>
              <a:t>　　http://cnsf99.com/Detail/index.html?id=454&amp;aid=92291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深度龄化，我们该怎样成为他们的温暖之手？</a:t>
            </a:r>
            <a:endParaRPr lang="zh-CN" altLang="en-US" sz="1600" b="1" dirty="0" smtClean="0"/>
          </a:p>
          <a:p>
            <a:pPr algn="ctr">
              <a:buClrTx/>
              <a:buSzTx/>
              <a:buFontTx/>
            </a:pPr>
            <a:endParaRPr lang="zh-CN" altLang="en-US" sz="1600" b="1" dirty="0" smtClean="0"/>
          </a:p>
          <a:p>
            <a:r>
              <a:rPr lang="zh-CN" altLang="zh-CN" sz="1400" dirty="0"/>
              <a:t>　　第七次全国人口普查中，江苏65岁以上人口占比达到16.2%，不仅高于全国13.5%的水平，而且超过14%这道分界线，进入了“深度老龄化社会”。</a:t>
            </a:r>
            <a:endParaRPr lang="zh-CN" altLang="zh-CN" sz="1400" dirty="0"/>
          </a:p>
          <a:p>
            <a:r>
              <a:rPr lang="zh-CN" altLang="zh-CN" sz="1400" dirty="0"/>
              <a:t>　　我们如何对待老人，就是怎么样对待自己，对待未来。当职业陪伴师、陪游师、烹饪师等陌生人陪伴经济应运而生的时候，传统的亲人陪伴也在人口结构的变化中产生了新的涟漪。</a:t>
            </a:r>
            <a:endParaRPr lang="zh-CN" altLang="zh-CN" sz="1400" dirty="0"/>
          </a:p>
          <a:p>
            <a:pPr algn="l">
              <a:buClrTx/>
              <a:buSzTx/>
              <a:buFontTx/>
            </a:pPr>
            <a:r>
              <a:rPr lang="zh-CN" altLang="zh-CN" sz="1400" dirty="0">
                <a:solidFill>
                  <a:schemeClr val="accent1">
                    <a:lumMod val="75000"/>
                  </a:schemeClr>
                </a:solidFill>
              </a:rPr>
              <a:t>　　http://cnsf99.com/Detail/index.html?id=454&amp;aid=92304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老龄化成基本国情，如何从万亿蓝海“分得一杯羹”？</a:t>
            </a:r>
            <a:endParaRPr lang="zh-CN" altLang="en-US" sz="1600" b="1" dirty="0" smtClean="0"/>
          </a:p>
          <a:p>
            <a:pPr algn="ctr">
              <a:buClrTx/>
              <a:buSzTx/>
              <a:buFontTx/>
            </a:pPr>
            <a:endParaRPr lang="zh-CN" altLang="en-US" sz="1600" b="1" dirty="0" smtClean="0"/>
          </a:p>
          <a:p>
            <a:r>
              <a:rPr lang="zh-CN" altLang="zh-CN" sz="1400" dirty="0"/>
              <a:t>　　“老龄化已成为我国今后一段时期的基本国情。”第七次全国人口普查数据公布后，国家统计局局长宁吉喆如是表示。</a:t>
            </a:r>
            <a:endParaRPr lang="zh-CN" altLang="zh-CN" sz="1400" dirty="0"/>
          </a:p>
          <a:p>
            <a:r>
              <a:rPr lang="zh-CN" altLang="zh-CN" sz="1400" dirty="0"/>
              <a:t>　　事实上，早在七普数据公布以前，我国养老产业已然被视为万亿蓝海市场。仅刚刚过去的2021年1月至4月，新注册养老相关企业数量就达到了1.7万，同比增长65.5%。</a:t>
            </a:r>
            <a:endParaRPr lang="zh-CN" altLang="zh-CN" sz="1400" dirty="0"/>
          </a:p>
          <a:p>
            <a:pPr algn="l">
              <a:buClrTx/>
              <a:buSzTx/>
              <a:buFontTx/>
            </a:pPr>
            <a:r>
              <a:rPr lang="zh-CN" altLang="zh-CN" sz="1400" dirty="0">
                <a:solidFill>
                  <a:schemeClr val="accent1">
                    <a:lumMod val="75000"/>
                  </a:schemeClr>
                </a:solidFill>
              </a:rPr>
              <a:t>　　http://cnsf99.com/Detail/index.html?id=454&amp;aid=92315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应对老龄化挑战，中国手里有哪些“牌”？</a:t>
            </a:r>
            <a:endParaRPr lang="zh-CN" altLang="en-US" sz="1600" b="1" dirty="0" smtClean="0"/>
          </a:p>
          <a:p>
            <a:pPr algn="ctr">
              <a:buClrTx/>
              <a:buSzTx/>
              <a:buFontTx/>
            </a:pPr>
            <a:endParaRPr lang="zh-CN" altLang="en-US" sz="1600" b="1" dirty="0" smtClean="0"/>
          </a:p>
          <a:p>
            <a:r>
              <a:rPr lang="zh-CN" altLang="zh-CN" sz="1400" dirty="0"/>
              <a:t>　　人口问题始终是我国面临的全局性、长期性、战略性问题。第七次人口普查结果不久前公布，对于此次人口普查所揭示的我国人口变化趋势，需要全面认识和把握，并高度重视其中的一些结构性矛盾，着力清除未来发展中人口因素可能设置的障碍，推动我国经济发展达到必要的增长速度和发展质量，以十足的成色为基本实现社会主义现代化打下雄厚物质基础。</a:t>
            </a:r>
            <a:endParaRPr lang="zh-CN" altLang="zh-CN" sz="1400" dirty="0"/>
          </a:p>
          <a:p>
            <a:pPr algn="l">
              <a:buClrTx/>
              <a:buSzTx/>
              <a:buFontTx/>
            </a:pPr>
            <a:r>
              <a:rPr lang="zh-CN" altLang="zh-CN" sz="1400" dirty="0">
                <a:solidFill>
                  <a:schemeClr val="accent1">
                    <a:lumMod val="75000"/>
                  </a:schemeClr>
                </a:solidFill>
              </a:rPr>
              <a:t>　　http://cnsf99.com/Detail/index.html?id=454&amp;aid=92345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基于我国养老模式分析我国养老产业面临的问题</a:t>
            </a:r>
            <a:endParaRPr lang="zh-CN" altLang="en-US" sz="1600" b="1" dirty="0" smtClean="0"/>
          </a:p>
          <a:p>
            <a:pPr algn="ctr">
              <a:buClrTx/>
              <a:buSzTx/>
              <a:buFontTx/>
            </a:pPr>
            <a:endParaRPr lang="zh-CN" altLang="en-US" sz="1600" b="1" dirty="0" smtClean="0"/>
          </a:p>
          <a:p>
            <a:r>
              <a:rPr lang="zh-CN" altLang="zh-CN" sz="1400" dirty="0"/>
              <a:t>　　所谓人口老龄化是指老年人口在总人口中的比例逐渐上升的过程。按国际通行的标准，当68岁以上的老年人口或65岁以上的老年人口占总人口中的比例超过10%或7%，即可看作是进入了老年化时期。人口老龄化是一种世界性趋势。美、德、法、英、日等发达国家早已跨入老龄杜会，根据第五次全国人口普查结果，中国65岁以上人口占总人口6.98%，已进人老龄社会。</a:t>
            </a:r>
            <a:endParaRPr lang="zh-CN" altLang="zh-CN" sz="1400" dirty="0"/>
          </a:p>
          <a:p>
            <a:r>
              <a:rPr lang="zh-CN" altLang="zh-CN" sz="1400" dirty="0"/>
              <a:t>　</a:t>
            </a:r>
            <a:r>
              <a:rPr lang="zh-CN" altLang="zh-CN" sz="1400" dirty="0">
                <a:solidFill>
                  <a:schemeClr val="accent1">
                    <a:lumMod val="75000"/>
                  </a:schemeClr>
                </a:solidFill>
              </a:rPr>
              <a:t>　http://cnsf99.com/Detail/index.html?id=469&amp;aid=92336</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13万亿养老市场如何布局？这些险企高管金句迭出</a:t>
            </a:r>
            <a:endParaRPr lang="zh-CN" altLang="en-US" sz="1600" b="1" dirty="0" smtClean="0"/>
          </a:p>
          <a:p>
            <a:pPr algn="ctr">
              <a:buClrTx/>
              <a:buSzTx/>
              <a:buFontTx/>
            </a:pPr>
            <a:endParaRPr lang="zh-CN" altLang="en-US" sz="1600" b="1" dirty="0" smtClean="0"/>
          </a:p>
          <a:p>
            <a:r>
              <a:rPr lang="zh-CN" altLang="zh-CN" sz="1400" dirty="0"/>
              <a:t>　　用不了几年，“三人行必有我师”，大概就可以改成“三人行必有一老”了。</a:t>
            </a:r>
            <a:endParaRPr lang="zh-CN" altLang="zh-CN" sz="1400" dirty="0"/>
          </a:p>
          <a:p>
            <a:r>
              <a:rPr lang="zh-CN" altLang="zh-CN" sz="1400" dirty="0"/>
              <a:t>　　从第七次全国人口普查结果来看，如果生育率上不去，65岁及以上人口在总人口的占比将会越来越大。当抚养比达到1：1时，就会出现“三人行必有一老“的现象。</a:t>
            </a:r>
            <a:endParaRPr lang="zh-CN" altLang="zh-CN" sz="1400" dirty="0"/>
          </a:p>
          <a:p>
            <a:pPr algn="l">
              <a:buClrTx/>
              <a:buSzTx/>
              <a:buFontTx/>
            </a:pPr>
            <a:r>
              <a:rPr lang="zh-CN" altLang="zh-CN" sz="1400" dirty="0">
                <a:solidFill>
                  <a:schemeClr val="accent1">
                    <a:lumMod val="75000"/>
                  </a:schemeClr>
                </a:solidFill>
              </a:rPr>
              <a:t>　　http://cnsf99.com/Detail/index.html?id=522&amp;aid=92296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新华保险实现养老服务产业布局闭环</a:t>
            </a:r>
            <a:endParaRPr lang="zh-CN" altLang="en-US" sz="1600" b="1" dirty="0" smtClean="0"/>
          </a:p>
          <a:p>
            <a:pPr algn="ctr">
              <a:buClrTx/>
              <a:buSzTx/>
              <a:buFontTx/>
            </a:pPr>
            <a:endParaRPr lang="zh-CN" altLang="en-US" sz="1600" b="1" dirty="0" smtClean="0"/>
          </a:p>
          <a:p>
            <a:r>
              <a:rPr lang="zh-CN" altLang="zh-CN" sz="1400" dirty="0"/>
              <a:t>　　5月18日，新华保险首个大型CCRC社区新华家园·颐享社区（以下简称“新华颐享社区”）在北京延庆正式亮相，标志着新华保险养老产业布局中的“乐享”、“颐享”、“尊享”三大社区产品线全面落地，实现了新华保险养老服务产业布局的完整闭环。</a:t>
            </a:r>
            <a:endParaRPr lang="zh-CN" altLang="zh-CN" sz="1400" dirty="0"/>
          </a:p>
          <a:p>
            <a:pPr algn="l">
              <a:buClrTx/>
              <a:buSzTx/>
              <a:buFontTx/>
            </a:pPr>
            <a:r>
              <a:rPr lang="zh-CN" altLang="zh-CN" sz="1400" dirty="0">
                <a:solidFill>
                  <a:schemeClr val="accent1">
                    <a:lumMod val="75000"/>
                  </a:schemeClr>
                </a:solidFill>
              </a:rPr>
              <a:t>　　http://cnsf99.com/Detail/index.html?id=522&amp;aid=92308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中国康养：以高质量党建引领健康养老改革发展</a:t>
            </a:r>
            <a:endParaRPr lang="zh-CN" altLang="en-US" sz="1600" b="1" dirty="0" smtClean="0"/>
          </a:p>
          <a:p>
            <a:pPr algn="ctr">
              <a:buClrTx/>
              <a:buSzTx/>
              <a:buFontTx/>
            </a:pPr>
            <a:endParaRPr lang="zh-CN" altLang="en-US" sz="1600" b="1" dirty="0" smtClean="0"/>
          </a:p>
          <a:p>
            <a:r>
              <a:rPr lang="zh-CN" altLang="zh-CN" sz="1400" dirty="0"/>
              <a:t>　　党政机关和国有企事业单位培训疗养机构改革是党中央重大决策部署，积极应对人口老龄化是国家战略。中国健康养老集团有限公司作为培训疗养机构改革资产接收和转型发展健康养老服务业的统一运作平台，同时身担两项“国之大者”，自2017年1月成立之时就肩负着把党中央培训疗养机构改革决策部署和应对人口老龄化国家战略决策落实下去、把全社会发展养老产业事业的智慧和力量凝聚起来的政治责任和历史担当。</a:t>
            </a:r>
            <a:endParaRPr lang="zh-CN" altLang="zh-CN" sz="1400" dirty="0"/>
          </a:p>
          <a:p>
            <a:pPr algn="l">
              <a:buClrTx/>
              <a:buSzTx/>
              <a:buFontTx/>
            </a:pPr>
            <a:r>
              <a:rPr lang="zh-CN" altLang="zh-CN" sz="1400" dirty="0">
                <a:solidFill>
                  <a:schemeClr val="accent1">
                    <a:lumMod val="75000"/>
                  </a:schemeClr>
                </a:solidFill>
              </a:rPr>
              <a:t>　　http://cnsf99.com/Detail/index.html?id=522&amp;aid=92320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还在担心你爸妈被骗？5000万老年人的蓝马甲来了</a:t>
            </a:r>
            <a:endParaRPr lang="zh-CN" altLang="en-US" sz="1600" b="1" dirty="0" smtClean="0"/>
          </a:p>
          <a:p>
            <a:pPr algn="ctr">
              <a:buClrTx/>
              <a:buSzTx/>
              <a:buFontTx/>
            </a:pPr>
            <a:endParaRPr lang="zh-CN" altLang="en-US" sz="1600" b="1" dirty="0" smtClean="0"/>
          </a:p>
          <a:p>
            <a:r>
              <a:rPr lang="zh-CN" altLang="zh-CN" sz="1400" dirty="0"/>
              <a:t>　　5月17日，由浙江省网络社会组织联合会、杭州市公安局指导，西湖区老年大学、支付宝联合发起的蓝马甲行动正式启动。据介绍，“蓝马甲”是由社会各界共同参与的公益志愿者行动，为老年人提供智能手机、防骗知识、金融安全教育等适老化公益服务，今年内将陆续在杭州、上海、南京、武汉、郑州等数十个城市展开，拟服务全国超5000万老年人。</a:t>
            </a:r>
            <a:endParaRPr lang="zh-CN" altLang="zh-CN" sz="1400" dirty="0"/>
          </a:p>
          <a:p>
            <a:pPr algn="l">
              <a:buClrTx/>
              <a:buSzTx/>
              <a:buFontTx/>
            </a:pPr>
            <a:r>
              <a:rPr lang="zh-CN" altLang="zh-CN" sz="1400" dirty="0">
                <a:solidFill>
                  <a:schemeClr val="accent1">
                    <a:lumMod val="75000"/>
                  </a:schemeClr>
                </a:solidFill>
              </a:rPr>
              <a:t>　　http://cnsf99.com/Detail/index.html?id=522&amp;aid=92324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新华保险李全：长期持有的养老社区资产应有税收优惠</a:t>
            </a:r>
            <a:endParaRPr lang="zh-CN" altLang="en-US" sz="1600" b="1" dirty="0" smtClean="0"/>
          </a:p>
          <a:p>
            <a:pPr algn="ctr">
              <a:buClrTx/>
              <a:buSzTx/>
              <a:buFontTx/>
            </a:pPr>
            <a:endParaRPr lang="zh-CN" altLang="en-US" sz="1600" b="1" dirty="0" smtClean="0"/>
          </a:p>
          <a:p>
            <a:r>
              <a:rPr lang="zh-CN" altLang="zh-CN" sz="1400" dirty="0"/>
              <a:t>　　5月18日，新华保险首个大型CCRC（持续照料退休社区）社区新华家园·颐享社区亮相，该社区定位于康养、乐活主题，是融合“长住养老、旅居度假、短期康养”功能，满足多代际共欢的大型新康养社区。社区地处北京延庆，按照国际及国内CCRC养老社区的标准规划进行运营。</a:t>
            </a:r>
            <a:endParaRPr lang="zh-CN" altLang="zh-CN" sz="1400" dirty="0"/>
          </a:p>
          <a:p>
            <a:pPr algn="l">
              <a:buClrTx/>
              <a:buSzTx/>
              <a:buFontTx/>
            </a:pPr>
            <a:r>
              <a:rPr lang="zh-CN" altLang="zh-CN" sz="1400" dirty="0">
                <a:solidFill>
                  <a:schemeClr val="accent1">
                    <a:lumMod val="75000"/>
                  </a:schemeClr>
                </a:solidFill>
              </a:rPr>
              <a:t>　　http://cnsf99.com/Detail/index.html?id=522&amp;aid=92322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老龄化有望催生“网约护士”新蓝海</a:t>
            </a:r>
            <a:endParaRPr lang="zh-CN" altLang="en-US" sz="1600" b="1" dirty="0" smtClean="0"/>
          </a:p>
          <a:p>
            <a:pPr algn="ctr">
              <a:buClrTx/>
              <a:buSzTx/>
              <a:buFontTx/>
            </a:pPr>
            <a:endParaRPr lang="zh-CN" altLang="en-US" sz="1600" b="1" dirty="0" smtClean="0"/>
          </a:p>
          <a:p>
            <a:r>
              <a:rPr lang="zh-CN" altLang="zh-CN" sz="1400" dirty="0"/>
              <a:t>　　手机上点一点，护士上门换药打针。在老龄化日益严重的背景下，“互联网+护理服务”正在受到越来越多的关注。5月10日，阿里健康宣布推出“寸草心”服务——为高龄或失能老年人提供专业护士上门护理。而在此之前的4月，“互联网+护理”企业金牌护士宣布完成数千万元A+轮融资。网约护士会否成为下一个互联网医疗热点？</a:t>
            </a:r>
            <a:endParaRPr lang="zh-CN" altLang="zh-CN" sz="1400" dirty="0"/>
          </a:p>
          <a:p>
            <a:pPr algn="l">
              <a:buClrTx/>
              <a:buSzTx/>
              <a:buFontTx/>
            </a:pPr>
            <a:r>
              <a:rPr lang="zh-CN" altLang="zh-CN" sz="1400" dirty="0">
                <a:solidFill>
                  <a:schemeClr val="accent1">
                    <a:lumMod val="75000"/>
                  </a:schemeClr>
                </a:solidFill>
              </a:rPr>
              <a:t>　　http://cnsf99.com/Detail/index.html?id=627&amp;aid=92323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多城劳动人口流出：老龄化加速，房地产率先"退潮"</a:t>
            </a:r>
            <a:endParaRPr lang="zh-CN" altLang="en-US" sz="1600" b="1" dirty="0" smtClean="0"/>
          </a:p>
          <a:p>
            <a:pPr algn="ctr">
              <a:buClrTx/>
              <a:buSzTx/>
              <a:buFontTx/>
            </a:pPr>
            <a:endParaRPr lang="zh-CN" altLang="en-US" sz="1600" b="1" dirty="0" smtClean="0"/>
          </a:p>
          <a:p>
            <a:r>
              <a:rPr lang="zh-CN" altLang="zh-CN" sz="1400" dirty="0"/>
              <a:t>　　近日，各个省区市的人口普查公报陆续出炉，城市之间的人口竞争呈现出“冰火两重天”的局面。</a:t>
            </a:r>
            <a:endParaRPr lang="zh-CN" altLang="zh-CN" sz="1400" dirty="0"/>
          </a:p>
          <a:p>
            <a:r>
              <a:rPr lang="zh-CN" altLang="zh-CN" sz="1400" dirty="0"/>
              <a:t>　　一些城市比如杭州、广州、深圳常住人口增长较快，还有不少城市正面临人口尤其是劳动年龄人口大幅流出的窘境。</a:t>
            </a:r>
            <a:endParaRPr lang="zh-CN" altLang="zh-CN" sz="1400" dirty="0"/>
          </a:p>
          <a:p>
            <a:pPr algn="l">
              <a:buClrTx/>
              <a:buSzTx/>
              <a:buFontTx/>
            </a:pPr>
            <a:r>
              <a:rPr lang="zh-CN" altLang="zh-CN" sz="1400" dirty="0">
                <a:solidFill>
                  <a:schemeClr val="accent1">
                    <a:lumMod val="75000"/>
                  </a:schemeClr>
                </a:solidFill>
              </a:rPr>
              <a:t>　　http://cnsf99.com/Detail/index.html?id=556&amp;aid=92299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打造现代养老公共服务新引擎</a:t>
            </a:r>
            <a:endParaRPr lang="zh-CN" altLang="en-US" sz="1600" b="1" dirty="0" smtClean="0"/>
          </a:p>
          <a:p>
            <a:pPr algn="ctr">
              <a:buClrTx/>
              <a:buSzTx/>
              <a:buFontTx/>
            </a:pPr>
            <a:endParaRPr lang="zh-CN" altLang="en-US" sz="1600" b="1" dirty="0" smtClean="0"/>
          </a:p>
          <a:p>
            <a:r>
              <a:rPr lang="zh-CN" altLang="zh-CN" sz="1400" dirty="0"/>
              <a:t>　　人口老龄化是今后较长一段时期我国社会发展的趋势之一，由此带来的养老问题，是新时期我们必须正视的挑战。公共服务视角之下的现代养老公共服务体系建设，是有效应对老龄化问题的必然选择，是全面提升养老服务水平的现实路径。</a:t>
            </a:r>
            <a:endParaRPr lang="zh-CN" altLang="zh-CN" sz="1400" dirty="0"/>
          </a:p>
          <a:p>
            <a:pPr algn="l">
              <a:buClrTx/>
              <a:buSzTx/>
              <a:buFontTx/>
            </a:pPr>
            <a:r>
              <a:rPr lang="zh-CN" altLang="zh-CN" sz="1400" dirty="0">
                <a:solidFill>
                  <a:schemeClr val="accent1">
                    <a:lumMod val="75000"/>
                  </a:schemeClr>
                </a:solidFill>
              </a:rPr>
              <a:t>　　http://cnsf99.com/Detail/index.html?id=454&amp;aid=92374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271125"/>
          </a:xfrm>
          <a:prstGeom prst="rect">
            <a:avLst/>
          </a:prstGeom>
          <a:ln>
            <a:noFill/>
          </a:ln>
        </p:spPr>
        <p:txBody>
          <a:bodyPr wrap="square">
            <a:spAutoFit/>
          </a:bodyPr>
          <a:lstStyle/>
          <a:p>
            <a:r>
              <a:rPr lang="zh-CN" altLang="en-US" sz="1400" dirty="0" smtClean="0"/>
              <a:t>　　积极应对人口老龄化，破解农村养老服务难题</a:t>
            </a:r>
            <a:endParaRPr lang="zh-CN" altLang="en-US" sz="1400" dirty="0" smtClean="0"/>
          </a:p>
          <a:p>
            <a:r>
              <a:rPr lang="zh-CN" altLang="zh-CN" sz="1400" dirty="0"/>
              <a:t>　　“全人口、全区域”更好回应群众需求——上海市民政局局长朱勤皓走进直播间回应申城民生话题</a:t>
            </a:r>
            <a:endParaRPr lang="zh-CN" altLang="zh-CN" sz="1400" dirty="0"/>
          </a:p>
          <a:p>
            <a:r>
              <a:rPr lang="zh-CN" altLang="zh-CN" sz="1400" dirty="0"/>
              <a:t>　　老年人的“解忧杂货店”：带着更多老人玩下去</a:t>
            </a:r>
            <a:endParaRPr lang="zh-CN" altLang="zh-CN" sz="1400" dirty="0"/>
          </a:p>
          <a:p>
            <a:r>
              <a:rPr lang="zh-CN" altLang="zh-CN" sz="1400" dirty="0"/>
              <a:t>　　中国最长寿的城市这样养老：一键叫车、刷脸用餐</a:t>
            </a:r>
            <a:endParaRPr lang="zh-CN" altLang="zh-CN" sz="1400" dirty="0"/>
          </a:p>
          <a:p>
            <a:r>
              <a:rPr lang="zh-CN" altLang="zh-CN" sz="1400" dirty="0"/>
              <a:t>　　中国老龄协会吴玉韶副会长出席联合国亚洲及太平洋经济社会委员会东亚和东北亚办公室“科技助力积极老龄化”线上专家会议并致辞</a:t>
            </a:r>
            <a:endParaRPr lang="zh-CN" altLang="zh-CN" sz="1400" dirty="0"/>
          </a:p>
          <a:p>
            <a:r>
              <a:rPr lang="zh-CN" altLang="zh-CN" sz="1400" dirty="0"/>
              <a:t>　　日本地方为预防阿尔茨海默症组织老年人电竞比赛</a:t>
            </a:r>
            <a:endParaRPr lang="zh-CN" altLang="zh-CN" sz="1400" dirty="0"/>
          </a:p>
          <a:p>
            <a:r>
              <a:rPr lang="zh-CN" altLang="zh-CN" sz="1400" dirty="0"/>
              <a:t>　　创新涉老审判机制，维护老年人合法权益</a:t>
            </a:r>
            <a:endParaRPr lang="zh-CN" altLang="zh-CN" sz="1400" dirty="0"/>
          </a:p>
          <a:p>
            <a:r>
              <a:rPr lang="zh-CN" altLang="zh-CN" sz="1400" dirty="0"/>
              <a:t>　　年轻人的“养老焦虑”</a:t>
            </a:r>
            <a:endParaRPr lang="zh-CN" altLang="zh-CN" sz="1400" dirty="0"/>
          </a:p>
          <a:p>
            <a:r>
              <a:rPr lang="zh-CN" altLang="zh-CN" sz="1400" dirty="0"/>
              <a:t>　　我国社会老龄化程度的加剧如何让“老有所依、老有所养”？</a:t>
            </a:r>
            <a:endParaRPr lang="zh-CN" altLang="zh-CN" sz="1400" dirty="0"/>
          </a:p>
          <a:p>
            <a:r>
              <a:rPr lang="zh-CN" altLang="zh-CN" sz="1400" dirty="0"/>
              <a:t>　　中国银行举办海南智慧养老发布会，首推“时间银行”试点</a:t>
            </a:r>
            <a:endParaRPr lang="zh-CN" altLang="zh-CN" sz="1400" dirty="0"/>
          </a:p>
          <a:p>
            <a:r>
              <a:rPr lang="zh-CN" altLang="zh-CN" sz="1400" dirty="0"/>
              <a:t>　　朱民：要抓住人口老龄化、“碳中和”和数字化三大变量</a:t>
            </a:r>
            <a:endParaRPr lang="zh-CN" altLang="zh-CN" sz="1400" dirty="0"/>
          </a:p>
          <a:p>
            <a:r>
              <a:rPr lang="zh-CN" altLang="zh-CN" sz="1400" dirty="0"/>
              <a:t>　　全国首份《中老年浴养专家共识》发布，规范中老年人科学洗浴</a:t>
            </a:r>
            <a:endParaRPr lang="zh-CN" altLang="zh-CN" sz="1400" dirty="0"/>
          </a:p>
          <a:p>
            <a:r>
              <a:rPr lang="zh-CN" altLang="zh-CN" sz="1400" dirty="0"/>
              <a:t>　　美国医学科学院国际院士励建安：将来‘积极老龄化’中，一定会有大群超60岁的人还在工作</a:t>
            </a:r>
            <a:endParaRPr lang="zh-CN" altLang="zh-CN" sz="1400" dirty="0"/>
          </a:p>
          <a:p>
            <a:r>
              <a:rPr lang="zh-CN" altLang="zh-CN" sz="1400" dirty="0"/>
              <a:t>　　我国老龄化进程为何明显加快，如何应对</a:t>
            </a:r>
            <a:endParaRPr lang="zh-CN" altLang="zh-CN" sz="1400" dirty="0"/>
          </a:p>
          <a:p>
            <a:r>
              <a:rPr lang="zh-CN" altLang="zh-CN" sz="1400" dirty="0"/>
              <a:t>　　少子化叠加老龄化，长三角遭遇人口结构性挑战</a:t>
            </a:r>
            <a:endParaRPr lang="zh-CN" altLang="zh-CN" sz="1400" dirty="0"/>
          </a:p>
          <a:p>
            <a:r>
              <a:rPr lang="zh-CN" altLang="zh-CN" sz="1400" dirty="0"/>
              <a:t>　　专家：如不早做老龄消费需求准备，挤兑卖房将比挤兑银行更难应对</a:t>
            </a:r>
            <a:endParaRPr lang="zh-CN" altLang="zh-CN" sz="1400" dirty="0"/>
          </a:p>
          <a:p>
            <a:r>
              <a:rPr lang="zh-CN" altLang="zh-CN" sz="1400" dirty="0"/>
              <a:t>　　中国60岁及以上人口突破2.6亿，驱动银发经济与养老服务新格局</a:t>
            </a:r>
            <a:endParaRPr lang="zh-CN" altLang="zh-CN" sz="1400" dirty="0"/>
          </a:p>
          <a:p>
            <a:r>
              <a:rPr lang="zh-CN" altLang="zh-CN" sz="1400" dirty="0"/>
              <a:t>　　重磅数据!我国人口保持世界第一，男比女多3490万，老年人规模将达全球之最，如何应对老龄化?</a:t>
            </a:r>
            <a:endParaRPr lang="zh-CN" altLang="zh-CN" sz="1400" dirty="0"/>
          </a:p>
          <a:p>
            <a:r>
              <a:rPr lang="zh-CN" altLang="zh-CN" sz="1400" dirty="0"/>
              <a:t>　　拿不回的养老钱：宜昌700余名老人遭遇养老院融资“陷阱”</a:t>
            </a:r>
            <a:endParaRPr lang="zh-CN" altLang="zh-CN" sz="1400" dirty="0"/>
          </a:p>
          <a:p>
            <a:r>
              <a:rPr lang="zh-CN" altLang="zh-CN" sz="1400" dirty="0"/>
              <a:t>　　全国总人口超14.1亿！老龄化加深但人口红利仍在</a:t>
            </a:r>
            <a:endParaRPr lang="zh-CN" altLang="zh-CN" sz="1400" dirty="0"/>
          </a:p>
          <a:p>
            <a:r>
              <a:rPr lang="zh-CN" altLang="zh-CN" sz="1400" dirty="0"/>
              <a:t>　　我国60岁及以上人口占比超18%，人口老龄化程度进一步加深</a:t>
            </a:r>
            <a:endParaRPr lang="zh-CN" altLang="zh-CN" sz="1400" dirty="0"/>
          </a:p>
          <a:p>
            <a:r>
              <a:rPr lang="zh-CN" altLang="zh-CN" sz="1400" dirty="0"/>
              <a:t>　　央视《人口》栏目：关注老年人心理健康警惕病理性认知下降</a:t>
            </a:r>
            <a:endParaRPr lang="zh-CN" altLang="zh-CN" sz="1400" dirty="0"/>
          </a:p>
          <a:p>
            <a:r>
              <a:rPr lang="zh-CN" altLang="zh-CN" sz="1400" dirty="0"/>
              <a:t>　　82岁老人自称被骗12万！医保资质是噱头，企业赚到钱就跑路？谁来挤干养老院营销中的“水分”</a:t>
            </a:r>
            <a:endParaRPr lang="zh-CN" altLang="zh-CN" sz="1400" dirty="0"/>
          </a:p>
          <a:p>
            <a:r>
              <a:rPr lang="zh-CN" altLang="zh-CN" sz="1400" dirty="0"/>
              <a:t>　　中国人口这十年：生育率较低、老龄化加深、流向更集聚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农村老龄化下的养老难题可有破解之道</a:t>
            </a:r>
            <a:endParaRPr lang="zh-CN" altLang="en-US" sz="1600" b="1" dirty="0" smtClean="0"/>
          </a:p>
          <a:p>
            <a:pPr algn="ctr">
              <a:buClrTx/>
              <a:buSzTx/>
              <a:buFontTx/>
            </a:pPr>
            <a:endParaRPr lang="zh-CN" altLang="en-US" sz="1600" b="1" dirty="0" smtClean="0"/>
          </a:p>
          <a:p>
            <a:r>
              <a:rPr lang="zh-CN" altLang="zh-CN" sz="1400" dirty="0"/>
              <a:t>　　近期，第七次全国人口普查主要数据情况公布。老龄化水平城乡差异明显：从全国看，乡村60岁、65岁及以上老人的比重分别为23.81%、17.72%，比城镇分别高出7.99个、6.61个百分点。</a:t>
            </a:r>
            <a:endParaRPr lang="zh-CN" altLang="zh-CN" sz="1400" dirty="0"/>
          </a:p>
          <a:p>
            <a:r>
              <a:rPr lang="zh-CN" altLang="zh-CN" sz="1400" dirty="0"/>
              <a:t>　</a:t>
            </a:r>
            <a:r>
              <a:rPr lang="zh-CN" altLang="zh-CN" sz="1400" dirty="0">
                <a:solidFill>
                  <a:schemeClr val="accent1">
                    <a:lumMod val="75000"/>
                  </a:schemeClr>
                </a:solidFill>
              </a:rPr>
              <a:t>　http://cnsf99.com/Detail/index.html?id=454&amp;aid=92394</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“职工医保”失能老人住定点养老院最高月省2700元</a:t>
            </a:r>
            <a:endParaRPr lang="zh-CN" altLang="en-US" sz="1600" b="1" dirty="0" smtClean="0"/>
          </a:p>
          <a:p>
            <a:pPr algn="ctr">
              <a:buClrTx/>
              <a:buSzTx/>
              <a:buFontTx/>
            </a:pPr>
            <a:endParaRPr lang="zh-CN" altLang="en-US" sz="1600" b="1" dirty="0" smtClean="0"/>
          </a:p>
          <a:p>
            <a:r>
              <a:rPr lang="zh-CN" altLang="zh-CN" sz="1400" dirty="0"/>
              <a:t>　　随着老龄化进程加快，我国“十四五”末老年人口将超过3亿人，在医疗需求之外，丧失日常生活能力的老人对长期护理的需求也将不断增长。如何给失能失智老人提供更好的照料，帮他们提高生存质量，减轻家人负担？被称为社保“第六险”的长护险正为其赋能。</a:t>
            </a:r>
            <a:endParaRPr lang="zh-CN" altLang="zh-CN" sz="1400" dirty="0"/>
          </a:p>
          <a:p>
            <a:pPr algn="l">
              <a:buClrTx/>
              <a:buSzTx/>
              <a:buFontTx/>
            </a:pPr>
            <a:r>
              <a:rPr lang="zh-CN" altLang="zh-CN" sz="1400" dirty="0">
                <a:solidFill>
                  <a:schemeClr val="accent1">
                    <a:lumMod val="75000"/>
                  </a:schemeClr>
                </a:solidFill>
              </a:rPr>
              <a:t>　　http://cnsf99.com/Detail/index.html?id=472&amp;aid=92405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百度和清华联合发布养老报告：AI技术与智能硬件融合可提高生活质量</a:t>
            </a:r>
            <a:endParaRPr lang="zh-CN" altLang="en-US" sz="1600" b="1" dirty="0" smtClean="0"/>
          </a:p>
          <a:p>
            <a:pPr algn="ctr">
              <a:buClrTx/>
              <a:buSzTx/>
              <a:buFontTx/>
            </a:pPr>
            <a:endParaRPr lang="zh-CN" altLang="en-US" sz="1600" b="1" dirty="0" smtClean="0"/>
          </a:p>
          <a:p>
            <a:r>
              <a:rPr lang="zh-CN" altLang="zh-CN" sz="1400" dirty="0"/>
              <a:t>　　5月24日，百度联合清华大学老龄社会研究中心发布《社区智慧健康养老服务研究报告》，通过实证调研与数据分析，呈现AI技术与智能硬件融合对于社区老年人日常生活质量与个人幸福感的影响状况，进而探索智慧化养老服务嵌入传统养老服务的方式和路径。</a:t>
            </a:r>
            <a:endParaRPr lang="zh-CN" altLang="zh-CN" sz="1400" dirty="0"/>
          </a:p>
          <a:p>
            <a:pPr algn="l">
              <a:buClrTx/>
              <a:buSzTx/>
              <a:buFontTx/>
            </a:pPr>
            <a:r>
              <a:rPr lang="zh-CN" altLang="zh-CN" sz="1400" dirty="0">
                <a:solidFill>
                  <a:schemeClr val="accent1">
                    <a:lumMod val="75000"/>
                  </a:schemeClr>
                </a:solidFill>
              </a:rPr>
              <a:t>　　http://cnsf99.com/Detail/index.html?id=522&amp;aid=92364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人民大学老龄政策与理论研究基地揭牌，老年学专业纳入本科体系</a:t>
            </a:r>
            <a:endParaRPr lang="zh-CN" altLang="en-US" sz="1600" b="1" dirty="0" smtClean="0"/>
          </a:p>
          <a:p>
            <a:pPr algn="ctr">
              <a:buClrTx/>
              <a:buSzTx/>
              <a:buFontTx/>
            </a:pPr>
            <a:endParaRPr lang="zh-CN" altLang="en-US" sz="1600" b="1" dirty="0" smtClean="0"/>
          </a:p>
          <a:p>
            <a:r>
              <a:rPr lang="zh-CN" altLang="zh-CN" sz="1400" dirty="0"/>
              <a:t>　　第十七届中国老年学学科建设研讨会5月22日在中国人民大学举办。这是“积极应对人口老龄化”上升为国家战略之后举办的首届学科建设研讨会，致力于在新形势下将老年学学科建设推向一个的新高度。中国人民大学老龄政策与理论研究基地揭牌在探讨会上揭牌成立。</a:t>
            </a:r>
            <a:endParaRPr lang="zh-CN" altLang="zh-CN" sz="1400" dirty="0"/>
          </a:p>
          <a:p>
            <a:pPr algn="l">
              <a:buClrTx/>
              <a:buSzTx/>
              <a:buFontTx/>
            </a:pPr>
            <a:r>
              <a:rPr lang="zh-CN" altLang="zh-CN" sz="1400" dirty="0">
                <a:solidFill>
                  <a:schemeClr val="accent1">
                    <a:lumMod val="75000"/>
                  </a:schemeClr>
                </a:solidFill>
              </a:rPr>
              <a:t>　　http://cnsf99.com/Detail/index.html?id=522&amp;aid=92380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抖音招募老年用户代表，举办线下适老化功能沟通会</a:t>
            </a:r>
            <a:endParaRPr lang="zh-CN" altLang="en-US" sz="1600" b="1" dirty="0" smtClean="0"/>
          </a:p>
          <a:p>
            <a:pPr algn="ctr">
              <a:buClrTx/>
              <a:buSzTx/>
              <a:buFontTx/>
            </a:pPr>
            <a:endParaRPr lang="zh-CN" altLang="en-US" sz="1600" b="1" dirty="0" smtClean="0"/>
          </a:p>
          <a:p>
            <a:r>
              <a:rPr lang="zh-CN" altLang="zh-CN" sz="1400" dirty="0"/>
              <a:t>　　5月18日，抖音适老化功能沟通会在北京举办，19位来自全国各地的用户分享各自看抖音、拍抖音的经历，并给还在测试中的适老化新功能提出建议。</a:t>
            </a:r>
            <a:endParaRPr lang="zh-CN" altLang="zh-CN" sz="1400" dirty="0"/>
          </a:p>
          <a:p>
            <a:r>
              <a:rPr lang="zh-CN" altLang="zh-CN" sz="1400" dirty="0"/>
              <a:t>　　此前，抖音发起老年用户代表招募，两周收到超万份简历。报名者在申请中展示了各自丰富多彩的退休生活，讲述了使用抖音记录生活的故事。有超过三分之二的老年人提到，抖音丰富了他们的晚年生活。</a:t>
            </a:r>
            <a:endParaRPr lang="zh-CN" altLang="zh-CN" sz="1400" dirty="0"/>
          </a:p>
          <a:p>
            <a:pPr algn="l">
              <a:buClrTx/>
              <a:buSzTx/>
              <a:buFontTx/>
            </a:pPr>
            <a:r>
              <a:rPr lang="zh-CN" altLang="zh-CN" sz="1400" dirty="0">
                <a:solidFill>
                  <a:schemeClr val="accent1">
                    <a:lumMod val="75000"/>
                  </a:schemeClr>
                </a:solidFill>
              </a:rPr>
              <a:t>　　http://cnsf99.com/Detail/index.html?id=522&amp;aid=92399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2021人民健康社区中老年健康促进系列活动走进成都</a:t>
            </a:r>
            <a:endParaRPr lang="zh-CN" altLang="en-US" sz="1600" b="1" dirty="0" smtClean="0"/>
          </a:p>
          <a:p>
            <a:pPr algn="ctr">
              <a:buClrTx/>
              <a:buSzTx/>
              <a:buFontTx/>
            </a:pPr>
            <a:endParaRPr lang="zh-CN" altLang="en-US" sz="1600" b="1" dirty="0" smtClean="0"/>
          </a:p>
          <a:p>
            <a:r>
              <a:rPr lang="zh-CN" altLang="zh-CN" sz="1400" dirty="0"/>
              <a:t>　　由人民网·人民健康主办，成都市武侯区玉林社区卫生服务中心支持，葛兰素史克中国(GSK)公益支持的“健康中国预防先行——2021人民健康社区中老年健康促进系列活动成都站”近日在成都市武侯区玉林社区卫生服务中心举行。</a:t>
            </a:r>
            <a:endParaRPr lang="zh-CN" altLang="zh-CN" sz="1400" dirty="0"/>
          </a:p>
          <a:p>
            <a:pPr algn="l">
              <a:buClrTx/>
              <a:buSzTx/>
              <a:buFontTx/>
            </a:pPr>
            <a:r>
              <a:rPr lang="zh-CN" altLang="zh-CN" sz="1400" dirty="0">
                <a:solidFill>
                  <a:schemeClr val="accent1">
                    <a:lumMod val="75000"/>
                  </a:schemeClr>
                </a:solidFill>
              </a:rPr>
              <a:t>　　http://cnsf99.com/Detail/index.html?id=522&amp;aid=92401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银发无忧入选新华社民族品牌工程</a:t>
            </a:r>
            <a:endParaRPr lang="zh-CN" altLang="en-US" sz="1600" b="1" dirty="0" smtClean="0"/>
          </a:p>
          <a:p>
            <a:pPr algn="ctr">
              <a:buClrTx/>
              <a:buSzTx/>
              <a:buFontTx/>
            </a:pPr>
            <a:endParaRPr lang="zh-CN" altLang="en-US" sz="1600" b="1" dirty="0" smtClean="0"/>
          </a:p>
          <a:p>
            <a:r>
              <a:rPr lang="zh-CN" altLang="zh-CN" sz="1400" dirty="0"/>
              <a:t>　　5月21日，上海银发无忧科技发展有限公司（以下简称银发无忧）入选新华社民族品牌工程签约仪式在京举行。新华社下属二十多家服务机构将围绕品牌建设和企业发展，与银发无忧展开全面合作。</a:t>
            </a:r>
            <a:endParaRPr lang="zh-CN" altLang="zh-CN" sz="1400" dirty="0"/>
          </a:p>
          <a:p>
            <a:pPr algn="l">
              <a:buClrTx/>
              <a:buSzTx/>
              <a:buFontTx/>
            </a:pPr>
            <a:r>
              <a:rPr lang="zh-CN" altLang="zh-CN" sz="1400" dirty="0">
                <a:solidFill>
                  <a:schemeClr val="accent1">
                    <a:lumMod val="75000"/>
                  </a:schemeClr>
                </a:solidFill>
              </a:rPr>
              <a:t>　　http://cnsf99.com/Detail/index.html?id=522&amp;aid=92410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人民日报：帮助老年人远离电信网络诈骗，形成合力织密“防护网”</a:t>
            </a:r>
            <a:endParaRPr lang="zh-CN" altLang="en-US" sz="1600" b="1" dirty="0" smtClean="0"/>
          </a:p>
          <a:p>
            <a:pPr algn="ctr">
              <a:buClrTx/>
              <a:buSzTx/>
              <a:buFontTx/>
            </a:pPr>
            <a:endParaRPr lang="zh-CN" altLang="en-US" sz="1600" b="1" dirty="0" smtClean="0"/>
          </a:p>
          <a:p>
            <a:r>
              <a:rPr lang="zh-CN" altLang="zh-CN" sz="1400" dirty="0"/>
              <a:t>　　随着信息网络技术的快速发展，电信网络诈骗犯罪持续高发。不法分子利用通信工具、互联网等技术手段，根据受害者特点量身制作“剧本”，步步设套、引人上钩，严重侵害人民群众财产安全，其中老年人是重点受害群体。</a:t>
            </a:r>
            <a:endParaRPr lang="zh-CN" altLang="zh-CN" sz="1400" dirty="0"/>
          </a:p>
          <a:p>
            <a:pPr algn="l">
              <a:buClrTx/>
              <a:buSzTx/>
              <a:buFontTx/>
            </a:pPr>
            <a:r>
              <a:rPr lang="zh-CN" altLang="zh-CN" sz="1400" dirty="0">
                <a:solidFill>
                  <a:schemeClr val="accent1">
                    <a:lumMod val="75000"/>
                  </a:schemeClr>
                </a:solidFill>
              </a:rPr>
              <a:t>　　http://cnsf99.com/Detail/index.html?id=605&amp;aid=92395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老龄化成我国基本国情，专家：“低水平广覆盖”不是公平</a:t>
            </a:r>
            <a:endParaRPr lang="zh-CN" altLang="en-US" sz="1600" b="1" dirty="0" smtClean="0"/>
          </a:p>
          <a:p>
            <a:pPr algn="ctr">
              <a:buClrTx/>
              <a:buSzTx/>
              <a:buFontTx/>
            </a:pPr>
            <a:endParaRPr lang="zh-CN" altLang="en-US" sz="1600" b="1" dirty="0" smtClean="0"/>
          </a:p>
          <a:p>
            <a:r>
              <a:rPr lang="zh-CN" altLang="zh-CN" sz="1400" dirty="0"/>
              <a:t>　　日前公布的第七次人口普查数据显示，我国60岁及以上人口的比重达到18.70%，其中65岁及以上人口比重达到13.50%。我国60岁及以上人口有2.6亿人，其中，65岁及以上人口1.9亿人。</a:t>
            </a:r>
            <a:endParaRPr lang="zh-CN" altLang="zh-CN" sz="1400" dirty="0"/>
          </a:p>
          <a:p>
            <a:r>
              <a:rPr lang="zh-CN" altLang="zh-CN" sz="1400" dirty="0"/>
              <a:t>　　国务院第七次全国人口普查领导小组副组长、国家统计局局长宁吉喆表示：“人口老龄化是社会发展的重要趋势，也是今后较长一段时期我国的基本国情。”</a:t>
            </a:r>
            <a:endParaRPr lang="zh-CN" altLang="zh-CN" sz="1400" dirty="0"/>
          </a:p>
          <a:p>
            <a:pPr algn="l">
              <a:buClrTx/>
              <a:buSzTx/>
              <a:buFontTx/>
            </a:pPr>
            <a:r>
              <a:rPr lang="zh-CN" altLang="zh-CN" sz="1400" dirty="0">
                <a:solidFill>
                  <a:schemeClr val="accent1">
                    <a:lumMod val="75000"/>
                  </a:schemeClr>
                </a:solidFill>
              </a:rPr>
              <a:t>　　http://cnsf99.com/Detail/index.html?id=454&amp;aid=92418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39960"/>
          </a:xfrm>
          <a:prstGeom prst="rect">
            <a:avLst/>
          </a:prstGeom>
          <a:ln>
            <a:noFill/>
          </a:ln>
        </p:spPr>
        <p:txBody>
          <a:bodyPr wrap="square">
            <a:spAutoFit/>
          </a:bodyPr>
          <a:lstStyle/>
          <a:p>
            <a:pPr algn="ctr">
              <a:buClrTx/>
              <a:buSzTx/>
              <a:buFontTx/>
            </a:pPr>
            <a:r>
              <a:rPr lang="zh-CN" altLang="en-US" sz="1600" b="1" dirty="0" smtClean="0"/>
              <a:t>在凝聚新动能中培育养老新业态</a:t>
            </a:r>
            <a:endParaRPr lang="zh-CN" altLang="en-US" sz="1600" b="1" dirty="0" smtClean="0"/>
          </a:p>
          <a:p>
            <a:pPr algn="ctr">
              <a:buClrTx/>
              <a:buSzTx/>
              <a:buFontTx/>
            </a:pPr>
            <a:endParaRPr lang="zh-CN" altLang="en-US" sz="1600" b="1" dirty="0" smtClean="0"/>
          </a:p>
          <a:p>
            <a:r>
              <a:rPr lang="zh-CN" altLang="zh-CN" sz="1400" dirty="0"/>
              <a:t>　　人口老龄化这一世界级难题是全球性挑战，需要全社会的适应调整。随着我国逐步进入中度老龄化阶段，老年人口规模迅速扩大、比重不断上升，“十四五”时期成为应对我国人口老龄化的关键攻坚期和窗口期。高质量地满足好新时代广大老年群体的多元化需求并妥善解决好老龄化带来的社会问题，事关国家发展全局和百姓福祉，需要我们下大气力加以应对。</a:t>
            </a:r>
            <a:endParaRPr lang="zh-CN" altLang="zh-CN" sz="1400" dirty="0"/>
          </a:p>
          <a:p>
            <a:pPr algn="l">
              <a:buClrTx/>
              <a:buSzTx/>
              <a:buFontTx/>
            </a:pPr>
            <a:r>
              <a:rPr lang="zh-CN" altLang="zh-CN" sz="1400" dirty="0">
                <a:solidFill>
                  <a:schemeClr val="accent1">
                    <a:lumMod val="75000"/>
                  </a:schemeClr>
                </a:solidFill>
              </a:rPr>
              <a:t>　　http://cnsf99.com/Detail/index.html?id=454&amp;aid=92442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试点一键叫车进社区，上海着力解决老年人打车难</a:t>
            </a:r>
            <a:endParaRPr lang="zh-CN" altLang="en-US" sz="1600" b="1" dirty="0" smtClean="0"/>
          </a:p>
          <a:p>
            <a:pPr algn="ctr">
              <a:buClrTx/>
              <a:buSzTx/>
              <a:buFontTx/>
            </a:pPr>
            <a:endParaRPr lang="zh-CN" altLang="en-US" sz="1600" b="1" dirty="0" smtClean="0"/>
          </a:p>
          <a:p>
            <a:r>
              <a:rPr lang="zh-CN" altLang="zh-CN" sz="1400" dirty="0"/>
              <a:t>　　2020年底，中心城区公共区域及道路已建设完成200个出租车候客站点。同时，为给老年人提供便捷的信息化叫车服务，在候客站站杆上试点增设了“一键叫车”按钮，老年人按动按钮就可以通过“申程出行”平台向周边空驶车辆发送用车需求。</a:t>
            </a:r>
            <a:endParaRPr lang="zh-CN" altLang="zh-CN" sz="1400" dirty="0"/>
          </a:p>
          <a:p>
            <a:pPr algn="l">
              <a:buClrTx/>
              <a:buSzTx/>
              <a:buFontTx/>
            </a:pPr>
            <a:r>
              <a:rPr lang="zh-CN" altLang="zh-CN" sz="1400" dirty="0">
                <a:solidFill>
                  <a:schemeClr val="accent1">
                    <a:lumMod val="75000"/>
                  </a:schemeClr>
                </a:solidFill>
              </a:rPr>
              <a:t>　　http://cnsf99.com/Detail/index.html?id=457&amp;aid=92436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第七次人口普查结果显示，陕西老龄化程度进一步加深，专家解读“银发浪潮”中的机遇与挑战</a:t>
            </a:r>
            <a:endParaRPr lang="zh-CN" altLang="en-US" sz="1600" b="1" dirty="0" smtClean="0"/>
          </a:p>
          <a:p>
            <a:pPr algn="ctr">
              <a:buClrTx/>
              <a:buSzTx/>
              <a:buFontTx/>
            </a:pPr>
            <a:endParaRPr lang="zh-CN" altLang="en-US" sz="1600" b="1" dirty="0" smtClean="0"/>
          </a:p>
          <a:p>
            <a:r>
              <a:rPr lang="zh-CN" altLang="zh-CN" sz="1400" dirty="0"/>
              <a:t>　　陕西省第七次全国人口普查主要数据公报显示，全省常住人口中，60岁及以上人口为759.12万人，占19.2%，其中65岁及以上人口为526.66万人，占13.32%。与2010年第六次全国人口普查相比，分别增加6.35个百分点和4.79个百分点。我省老龄化程度加深。</a:t>
            </a:r>
            <a:endParaRPr lang="zh-CN" altLang="zh-CN" sz="1400" dirty="0"/>
          </a:p>
          <a:p>
            <a:pPr algn="l">
              <a:buClrTx/>
              <a:buSzTx/>
              <a:buFontTx/>
            </a:pPr>
            <a:r>
              <a:rPr lang="zh-CN" altLang="zh-CN" sz="1400" dirty="0">
                <a:solidFill>
                  <a:schemeClr val="accent1">
                    <a:lumMod val="75000"/>
                  </a:schemeClr>
                </a:solidFill>
              </a:rPr>
              <a:t>　　http://cnsf99.com/Detail/index.html?id=615&amp;aid=92467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“十四五”时期完善农村养老服务体系的挑战与任务</a:t>
            </a:r>
            <a:endParaRPr lang="zh-CN" altLang="en-US" sz="1600" b="1" dirty="0" smtClean="0"/>
          </a:p>
          <a:p>
            <a:pPr algn="ctr">
              <a:buClrTx/>
              <a:buSzTx/>
              <a:buFontTx/>
            </a:pPr>
            <a:endParaRPr lang="zh-CN" altLang="en-US" sz="1600" b="1" dirty="0" smtClean="0"/>
          </a:p>
          <a:p>
            <a:r>
              <a:rPr lang="zh-CN" altLang="zh-CN" sz="1400" dirty="0"/>
              <a:t>　　我国自1999年年底步入人口老龄化阶段，养老日益成为人们普遍关注的重大社会问题。解决养老问题关系经济社会发展全局，关系老百姓福祉。解决中国养老问题的关键、重心在农村,突破口也在农村。]近年来，我国农村养老服务事业取得积极进展，为“十四五”时期进一步完善农村养老服务体系奠定了基础。</a:t>
            </a:r>
            <a:endParaRPr lang="zh-CN" altLang="zh-CN" sz="1400" dirty="0"/>
          </a:p>
          <a:p>
            <a:pPr algn="l">
              <a:buClrTx/>
              <a:buSzTx/>
              <a:buFontTx/>
            </a:pPr>
            <a:r>
              <a:rPr lang="zh-CN" altLang="zh-CN" sz="1400" dirty="0">
                <a:solidFill>
                  <a:schemeClr val="accent1">
                    <a:lumMod val="75000"/>
                  </a:schemeClr>
                </a:solidFill>
              </a:rPr>
              <a:t>　　http://cnsf99.com/Detail/index.html?id=469&amp;aid=92420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《社区智慧健康养老服务研究报告》发布，探索智慧化养老服务</a:t>
            </a:r>
            <a:endParaRPr lang="zh-CN" altLang="en-US" sz="1600" b="1" dirty="0" smtClean="0"/>
          </a:p>
          <a:p>
            <a:pPr algn="ctr">
              <a:buClrTx/>
              <a:buSzTx/>
              <a:buFontTx/>
            </a:pPr>
            <a:endParaRPr lang="zh-CN" altLang="en-US" sz="1600" b="1" dirty="0" smtClean="0"/>
          </a:p>
          <a:p>
            <a:r>
              <a:rPr lang="zh-CN" altLang="zh-CN" sz="1400" dirty="0"/>
              <a:t>　　5月24日，百度联合清华大学老龄社会研究中心以“AI进社区,让老有所依”为主题发布《社区智慧健康养老服务研究报告》，通过实证调研与数据分析，呈现AI技术与智能硬件融合对于社区老年人日常生活质量与个人幸福感的影响状况，进而探索智慧化养老服务嵌入传统养老服务的方式和路径。</a:t>
            </a:r>
            <a:endParaRPr lang="zh-CN" altLang="zh-CN" sz="1400" dirty="0"/>
          </a:p>
          <a:p>
            <a:pPr algn="l">
              <a:buClrTx/>
              <a:buSzTx/>
              <a:buFontTx/>
            </a:pPr>
            <a:r>
              <a:rPr lang="zh-CN" altLang="zh-CN" sz="1400" dirty="0">
                <a:solidFill>
                  <a:schemeClr val="accent1">
                    <a:lumMod val="75000"/>
                  </a:schemeClr>
                </a:solidFill>
              </a:rPr>
              <a:t>　　http://cnsf99.com/Detail/index.html?id=522&amp;aid=92417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中国人民大学中国老龄协会老龄科研基地揭牌</a:t>
            </a:r>
            <a:endParaRPr lang="zh-CN" altLang="en-US" sz="1600" b="1" dirty="0" smtClean="0"/>
          </a:p>
          <a:p>
            <a:pPr algn="l">
              <a:buClrTx/>
              <a:buSzTx/>
              <a:buFontTx/>
            </a:pPr>
            <a:endParaRPr lang="zh-CN" altLang="en-US" sz="1600" b="1" dirty="0" smtClean="0"/>
          </a:p>
          <a:p>
            <a:r>
              <a:rPr lang="zh-CN" altLang="zh-CN" sz="1400" dirty="0"/>
              <a:t>　　2021年5月22日，中国人民大学中国老龄协会老龄科研基地揭牌仪式暨第十七届中国老年学学科建设研讨会在中国人民大学举行，全国老龄办党组成员、中国老龄协会副会长吴玉韶出席揭牌仪式并作主旨演讲。</a:t>
            </a:r>
            <a:endParaRPr lang="zh-CN" altLang="zh-CN" sz="1400" dirty="0"/>
          </a:p>
          <a:p>
            <a:r>
              <a:rPr lang="zh-CN" altLang="zh-CN" sz="1400" dirty="0"/>
              <a:t>　　揭牌仪式由中国人民大学副校长、中国人民大学老年学研究所所长杜鹏教授主持，吴玉韶和中国人民大学荣誉一级教授邬沧萍共同为中国人民大学中国老龄协会老龄科研基地揭牌</a:t>
            </a:r>
            <a:endParaRPr lang="zh-CN" altLang="zh-CN" sz="1400" dirty="0"/>
          </a:p>
          <a:p>
            <a:r>
              <a:rPr lang="zh-CN" altLang="zh-CN" sz="1400" dirty="0">
                <a:solidFill>
                  <a:schemeClr val="accent1">
                    <a:lumMod val="75000"/>
                  </a:schemeClr>
                </a:solidFill>
              </a:rPr>
              <a:t>　　http://cnsf99.com/Detail/index.html?id=522&amp;aid=92432</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养老机构入住门槛太高，如何让养老社区更加普惠？专家：引入REITs机制</a:t>
            </a:r>
            <a:endParaRPr lang="zh-CN" altLang="en-US" sz="1600" b="1" dirty="0" smtClean="0"/>
          </a:p>
          <a:p>
            <a:pPr algn="ctr">
              <a:buClrTx/>
              <a:buSzTx/>
              <a:buFontTx/>
            </a:pPr>
            <a:endParaRPr lang="zh-CN" altLang="en-US" sz="1600" b="1" dirty="0" smtClean="0"/>
          </a:p>
          <a:p>
            <a:r>
              <a:rPr lang="zh-CN" altLang="zh-CN" sz="1400" dirty="0"/>
              <a:t>　　随着第七次人口普查数据体现出的老龄化趋势，以及近期大型保险在养老社区上不同进展，保险布局养老社区话题再度升温。国内布局养老社区不仅保险机构，还包括地产、医养等领域的企业。有专家认为，过去我国形成的大型CCRC（持续照料型）养老社区不能覆盖主要养老消费需求。要让养老更加普惠，需要进一步明确金融政策，比如，引入REITs（房地产信托投资基金，房地产资产证券化），将养老服务领域资产盘活，提升投入资金的收益性。</a:t>
            </a:r>
            <a:endParaRPr lang="zh-CN" altLang="zh-CN" sz="1400" dirty="0"/>
          </a:p>
          <a:p>
            <a:r>
              <a:rPr lang="zh-CN" altLang="zh-CN" sz="1400" dirty="0"/>
              <a:t>　</a:t>
            </a:r>
            <a:r>
              <a:rPr lang="zh-CN" altLang="zh-CN" sz="1400" dirty="0">
                <a:solidFill>
                  <a:schemeClr val="accent1">
                    <a:lumMod val="75000"/>
                  </a:schemeClr>
                </a:solidFill>
              </a:rPr>
              <a:t>　http://cnsf99.com/Detail/index.html?id=522&amp;aid=92433</a:t>
            </a:r>
            <a:endParaRPr lang="zh-CN" altLang="zh-CN" sz="1400" dirty="0">
              <a:solidFill>
                <a:schemeClr val="accent1">
                  <a:lumMod val="75000"/>
                </a:schemeClr>
              </a:solidFill>
            </a:endParaRPr>
          </a:p>
          <a:p>
            <a:endParaRPr lang="zh-CN" altLang="zh-CN" sz="1400" dirty="0"/>
          </a:p>
          <a:p>
            <a:pPr algn="ctr">
              <a:buClrTx/>
              <a:buSzTx/>
              <a:buFontTx/>
            </a:pPr>
            <a:r>
              <a:rPr lang="zh-CN" altLang="en-US" sz="1600" b="1" dirty="0" smtClean="0"/>
              <a:t>　　老年人口比重进一步提升，互联网适老化改造道阻且长</a:t>
            </a:r>
            <a:endParaRPr lang="zh-CN" altLang="en-US" sz="1600" b="1" dirty="0" smtClean="0"/>
          </a:p>
          <a:p>
            <a:pPr algn="ctr">
              <a:buClrTx/>
              <a:buSzTx/>
              <a:buFontTx/>
            </a:pPr>
            <a:endParaRPr lang="zh-CN" altLang="en-US" sz="1600" b="1" dirty="0" smtClean="0"/>
          </a:p>
          <a:p>
            <a:r>
              <a:rPr lang="zh-CN" altLang="zh-CN" sz="1400" dirty="0"/>
              <a:t>　　5月21日，在第三届科技无障碍发展大会上，障碍用户研究专家陈澜对第一财经记者表示，当前老年群体与市场上的信息化产品或服务存在较大的鸿沟。</a:t>
            </a:r>
            <a:endParaRPr lang="zh-CN" altLang="zh-CN" sz="1400" dirty="0"/>
          </a:p>
          <a:p>
            <a:r>
              <a:rPr lang="zh-CN" altLang="zh-CN" sz="1400" dirty="0"/>
              <a:t>　　她表示，“老年人在面对信息化产品或者数字产品时，由于产品在设计之初并未考虑到老年群体的特殊需求，老年用户的学习成本和操作成本相较于其他用户更高。</a:t>
            </a:r>
            <a:endParaRPr lang="zh-CN" altLang="zh-CN" sz="1400" dirty="0"/>
          </a:p>
          <a:p>
            <a:pPr algn="l">
              <a:buClrTx/>
              <a:buSzTx/>
              <a:buFontTx/>
            </a:pPr>
            <a:r>
              <a:rPr lang="zh-CN" altLang="zh-CN" sz="1400" dirty="0">
                <a:solidFill>
                  <a:schemeClr val="accent1">
                    <a:lumMod val="75000"/>
                  </a:schemeClr>
                </a:solidFill>
              </a:rPr>
              <a:t>　　http://cnsf99.com/Detail/index.html?id=522&amp;aid=92451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雷晓燕：我国老龄化的突出特征与人口政策建议</a:t>
            </a:r>
            <a:endParaRPr lang="zh-CN" altLang="en-US" sz="1600" b="1" dirty="0" smtClean="0"/>
          </a:p>
          <a:p>
            <a:pPr algn="ctr">
              <a:buClrTx/>
              <a:buSzTx/>
              <a:buFontTx/>
            </a:pPr>
            <a:endParaRPr lang="zh-CN" altLang="en-US" sz="1600" b="1" dirty="0" smtClean="0"/>
          </a:p>
          <a:p>
            <a:r>
              <a:rPr lang="zh-CN" altLang="zh-CN" sz="1400" dirty="0"/>
              <a:t>　　2021年5月16日晚，北大国发院智库、北大全球健康发展研究院、中国老龄健康与发展研究中心共同举办第152期【朗润·格政论坛，结合第七次全国人口普查主要数据结果，邀请国发院五位教授就中国老龄化及经济增长等相关问题分别演讲并圆桌讨论、现场问答。活动由国发院传播中心、MBA中心和EMBA中心承办。本文根据北大国发院经济学教授、北大健康老龄与发展研究中心主任、教育部长江青年学者雷晓燕的演讲整理。</a:t>
            </a:r>
            <a:endParaRPr lang="zh-CN" altLang="zh-CN" sz="1400" dirty="0"/>
          </a:p>
          <a:p>
            <a:pPr algn="l">
              <a:buClrTx/>
              <a:buSzTx/>
              <a:buFontTx/>
            </a:pPr>
            <a:r>
              <a:rPr lang="zh-CN" altLang="zh-CN" sz="1400" dirty="0">
                <a:solidFill>
                  <a:schemeClr val="accent1">
                    <a:lumMod val="75000"/>
                  </a:schemeClr>
                </a:solidFill>
              </a:rPr>
              <a:t>　　http://cnsf99.com/Detail/index.html?id=522&amp;aid=92468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　激发制造业新活力与人口老龄化趋势“共舞”</a:t>
            </a:r>
            <a:endParaRPr lang="zh-CN" altLang="en-US" sz="1600" b="1" dirty="0" smtClean="0"/>
          </a:p>
          <a:p>
            <a:pPr algn="ctr">
              <a:buClrTx/>
              <a:buSzTx/>
              <a:buFontTx/>
            </a:pPr>
            <a:endParaRPr lang="zh-CN" altLang="en-US" sz="1600" b="1" dirty="0" smtClean="0"/>
          </a:p>
          <a:p>
            <a:r>
              <a:rPr lang="zh-CN" altLang="zh-CN" sz="1400" dirty="0"/>
              <a:t>　　第七次人口普查公报显示，目前我国60岁及以上人口为264018766人，占总人口比例18.70%，上升5.44个百分点。人口老龄化程度的进一步加深，掣肘着我国制造业的发展。坚持实体经济、制造业不动摇的佛山，更加需要警惕并积极应对制造业“未富先老”以及比较优势丧失等问题。</a:t>
            </a:r>
            <a:endParaRPr lang="zh-CN" altLang="zh-CN" sz="1400" dirty="0"/>
          </a:p>
          <a:p>
            <a:pPr algn="l">
              <a:buClrTx/>
              <a:buSzTx/>
              <a:buFontTx/>
            </a:pPr>
            <a:r>
              <a:rPr lang="zh-CN" altLang="zh-CN" sz="1400" dirty="0">
                <a:solidFill>
                  <a:schemeClr val="accent1">
                    <a:lumMod val="75000"/>
                  </a:schemeClr>
                </a:solidFill>
              </a:rPr>
              <a:t>　　http://cnsf99.com/Detail/index.html?id=526&amp;aid=92456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全国智慧助老公益行动在京启动，扎根社区开展助老服务</a:t>
            </a:r>
            <a:endParaRPr lang="zh-CN" altLang="en-US" sz="1600" b="1" dirty="0" smtClean="0"/>
          </a:p>
          <a:p>
            <a:pPr algn="ctr">
              <a:buClrTx/>
              <a:buSzTx/>
              <a:buFontTx/>
            </a:pPr>
            <a:endParaRPr lang="zh-CN" altLang="en-US" sz="1600" b="1" dirty="0" smtClean="0"/>
          </a:p>
          <a:p>
            <a:r>
              <a:rPr lang="zh-CN" altLang="zh-CN" sz="1400" dirty="0"/>
              <a:t>　　为深入贯彻落实国务院办公厅《关于切实解决老年人运用智能技术困难实施方案的通知》和全国老龄办《关于开展“智慧助老”行动的通知》，帮助老年人解决在智能应用技术方面遇到的实际困难，在全国老龄办和中国老龄协会的指导下，中国老年学和老年医学学会、中国老龄事业发展基金会、滴滴公益共同发起了全国“智慧助老公益行动”。</a:t>
            </a:r>
            <a:endParaRPr lang="zh-CN" altLang="zh-CN" sz="1400" dirty="0"/>
          </a:p>
          <a:p>
            <a:pPr algn="l">
              <a:buClrTx/>
              <a:buSzTx/>
              <a:buFontTx/>
            </a:pPr>
            <a:r>
              <a:rPr lang="zh-CN" altLang="zh-CN" sz="1400" dirty="0">
                <a:solidFill>
                  <a:schemeClr val="accent1">
                    <a:lumMod val="75000"/>
                  </a:schemeClr>
                </a:solidFill>
              </a:rPr>
              <a:t>　　http://cnsf99.com/Detail/index.html?id=522&amp;aid=92453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中日两国签署医养照护领域合作备忘录，携手应对老龄化挑战</a:t>
            </a:r>
            <a:endParaRPr lang="zh-CN" altLang="en-US" sz="1600" b="1" dirty="0" smtClean="0"/>
          </a:p>
          <a:p>
            <a:pPr algn="ctr">
              <a:buClrTx/>
              <a:buSzTx/>
              <a:buFontTx/>
            </a:pPr>
            <a:endParaRPr lang="zh-CN" altLang="en-US" sz="1600" b="1" dirty="0" smtClean="0"/>
          </a:p>
          <a:p>
            <a:pPr algn="l">
              <a:buClrTx/>
              <a:buSzTx/>
              <a:buFontTx/>
            </a:pPr>
            <a:r>
              <a:rPr lang="zh-CN" altLang="zh-CN" sz="1400" dirty="0"/>
              <a:t>　　当前，人口老龄化是许多国家共同面临的问题。24日，中日两国在北京签署了老龄社会医养照护领域的合作备忘录，旨在相互借鉴、优势互补，为两国老龄人口带来更多福祉。</a:t>
            </a:r>
            <a:endParaRPr lang="zh-CN" altLang="zh-CN" sz="1400" dirty="0"/>
          </a:p>
          <a:p>
            <a:pPr algn="l">
              <a:buClrTx/>
              <a:buSzTx/>
              <a:buFontTx/>
            </a:pPr>
            <a:r>
              <a:rPr lang="zh-CN" altLang="zh-CN" sz="1400" dirty="0">
                <a:solidFill>
                  <a:schemeClr val="accent1">
                    <a:lumMod val="75000"/>
                  </a:schemeClr>
                </a:solidFill>
              </a:rPr>
              <a:t>　　http://cnsf99.com/Detail/index.html?id=577&amp;aid=92428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社科康养蓝皮书：每年超5000亿元康养产品供给仅能满足16%老年人需求</a:t>
            </a:r>
            <a:endParaRPr lang="zh-CN" altLang="en-US" sz="1600" b="1" dirty="0" smtClean="0"/>
          </a:p>
          <a:p>
            <a:pPr algn="ctr">
              <a:buClrTx/>
              <a:buSzTx/>
              <a:buFontTx/>
            </a:pPr>
            <a:endParaRPr lang="zh-CN" altLang="en-US" sz="1600" b="1" dirty="0" smtClean="0"/>
          </a:p>
          <a:p>
            <a:r>
              <a:rPr lang="zh-CN" altLang="zh-CN" sz="1400" dirty="0"/>
              <a:t>　　5月24日，社会科学文献出版社联合多个单位发布《康养蓝皮书：中国康养产业发展报告（2020）》（以下简称《报告》）。《报告》提出，目前我国康养产业的供需结构仍存在较大错位，巨大的市场潜力有待发掘。统计数据显示，每年市面上会提供5000亿-7000亿元的康养产品但这仅仅能满足约16%的老年群体需求。</a:t>
            </a:r>
            <a:endParaRPr lang="zh-CN" altLang="zh-CN" sz="1400" dirty="0"/>
          </a:p>
          <a:p>
            <a:pPr algn="l">
              <a:buClrTx/>
              <a:buSzTx/>
              <a:buFontTx/>
            </a:pPr>
            <a:r>
              <a:rPr lang="zh-CN" altLang="zh-CN" sz="1400" dirty="0">
                <a:solidFill>
                  <a:schemeClr val="accent1">
                    <a:lumMod val="75000"/>
                  </a:schemeClr>
                </a:solidFill>
              </a:rPr>
              <a:t>　　http://cnsf99.com/Detail/index.html?id=522&amp;aid=92409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劝不住的老人：非要把压箱底都给“养老骗局”</a:t>
            </a:r>
            <a:endParaRPr lang="zh-CN" altLang="en-US" sz="1600" b="1" dirty="0" smtClean="0"/>
          </a:p>
          <a:p>
            <a:pPr algn="ctr">
              <a:buClrTx/>
              <a:buSzTx/>
              <a:buFontTx/>
            </a:pPr>
            <a:endParaRPr lang="zh-CN" altLang="en-US" sz="1600" b="1" dirty="0" smtClean="0"/>
          </a:p>
          <a:p>
            <a:r>
              <a:rPr lang="zh-CN" altLang="zh-CN" sz="1400" dirty="0"/>
              <a:t>　　最近几年，由于老龄化问题日趋严重，养老概念兴起，不少资本纷纷入场，瞄准“夕阳红”行业，然而，也有不少非法机构、企业打着养老之名行非法集资之实，从P2P摇身一变，包装成了养老保健行业“龙头”，比如2019年“上海大爱城”项目爆雷，近2000位老人投资的5.2亿血本无归，目前已将涉案人员全部捉拿归案，但是资金却无法全部追回。</a:t>
            </a:r>
            <a:endParaRPr lang="zh-CN" altLang="zh-CN" sz="1400" dirty="0"/>
          </a:p>
          <a:p>
            <a:pPr algn="l">
              <a:buClrTx/>
              <a:buSzTx/>
              <a:buFontTx/>
            </a:pPr>
            <a:r>
              <a:rPr lang="zh-CN" altLang="zh-CN" sz="1400" dirty="0">
                <a:solidFill>
                  <a:schemeClr val="accent1">
                    <a:lumMod val="75000"/>
                  </a:schemeClr>
                </a:solidFill>
              </a:rPr>
              <a:t>　　http://cnsf99.com/Detail/index.html?id=605&amp;aid=92387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中国2.5亿老年人的养老困境：60岁老人照顾着90岁父母</a:t>
            </a:r>
            <a:endParaRPr lang="zh-CN" altLang="en-US" sz="1600" b="1" dirty="0" smtClean="0"/>
          </a:p>
          <a:p>
            <a:pPr algn="ctr">
              <a:buClrTx/>
              <a:buSzTx/>
              <a:buFontTx/>
            </a:pPr>
            <a:endParaRPr lang="zh-CN" altLang="en-US" sz="1600" b="1" dirty="0" smtClean="0"/>
          </a:p>
          <a:p>
            <a:r>
              <a:rPr lang="zh-CN" altLang="zh-CN" sz="1400" dirty="0"/>
              <a:t>　　据统计，2020年中国人均预期寿命提高到77.3岁，十四五期间还将再提高1岁。到2025年，中国60岁及以上老年人口将突破3亿，百岁老人将不再稀奇。但随着老龄化社会的来临，养老，尤其是失能老人养老成为压在越来越多中国家庭身上的一副重担。</a:t>
            </a:r>
            <a:endParaRPr lang="zh-CN" altLang="zh-CN" sz="1400" dirty="0"/>
          </a:p>
          <a:p>
            <a:r>
              <a:rPr lang="zh-CN" altLang="zh-CN" sz="1400" dirty="0">
                <a:solidFill>
                  <a:schemeClr val="accent1">
                    <a:lumMod val="75000"/>
                  </a:schemeClr>
                </a:solidFill>
              </a:rPr>
              <a:t>　　http://cnsf99.com/Detail/index.html?id=454&amp;aid=92482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我国60岁及以上人口数量达2.6亿，如何应对加速的老龄化？</a:t>
            </a:r>
            <a:endParaRPr lang="zh-CN" altLang="en-US" sz="1600" b="1" dirty="0" smtClean="0"/>
          </a:p>
          <a:p>
            <a:pPr algn="ctr">
              <a:buClrTx/>
              <a:buSzTx/>
              <a:buFontTx/>
            </a:pPr>
            <a:endParaRPr lang="zh-CN" altLang="en-US" sz="1600" b="1" dirty="0" smtClean="0"/>
          </a:p>
          <a:p>
            <a:r>
              <a:rPr lang="zh-CN" altLang="zh-CN" sz="1400" dirty="0"/>
              <a:t>　　普查数据显示，我国60岁及以上人口的比重达到18.70%，其中65岁及以上人口比重达到13.50%。国务院第七次全国人口普查领导小组副组长、国家统计局局长宁吉喆分析，我国人口老龄化主要有四大特点：</a:t>
            </a:r>
            <a:endParaRPr lang="zh-CN" altLang="zh-CN" sz="1400" dirty="0"/>
          </a:p>
          <a:p>
            <a:r>
              <a:rPr lang="zh-CN" altLang="zh-CN" sz="1400" dirty="0"/>
              <a:t>　　一是老年人口规模庞大。2.6亿60岁及以上人口中，65岁及以上有1.9亿人。</a:t>
            </a:r>
            <a:endParaRPr lang="zh-CN" altLang="zh-CN" sz="1400" dirty="0"/>
          </a:p>
          <a:p>
            <a:pPr algn="l">
              <a:buClrTx/>
              <a:buSzTx/>
              <a:buFontTx/>
            </a:pPr>
            <a:r>
              <a:rPr lang="zh-CN" altLang="zh-CN" sz="1400" dirty="0">
                <a:solidFill>
                  <a:schemeClr val="accent1">
                    <a:lumMod val="75000"/>
                  </a:schemeClr>
                </a:solidFill>
              </a:rPr>
              <a:t>　　http://cnsf99.com/Detail/index.html?id=454&amp;aid=92491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适老化改造，部分APP仅首页为“关怀模式”</a:t>
            </a:r>
            <a:endParaRPr lang="zh-CN" altLang="en-US" sz="1600" b="1" dirty="0" smtClean="0"/>
          </a:p>
          <a:p>
            <a:pPr algn="ctr">
              <a:buClrTx/>
              <a:buSzTx/>
              <a:buFontTx/>
            </a:pPr>
            <a:endParaRPr lang="zh-CN" altLang="en-US" sz="1600" b="1" dirty="0" smtClean="0"/>
          </a:p>
          <a:p>
            <a:r>
              <a:rPr lang="zh-CN" altLang="zh-CN" sz="1400" dirty="0"/>
              <a:t>　　去年12月25日，工信部发布方案明确适老化和无障碍改造的总体要求，并宣布首批APP改造名单。5个月过去了，APP适老改造完成了几分？</a:t>
            </a:r>
            <a:endParaRPr lang="zh-CN" altLang="zh-CN" sz="1400" dirty="0"/>
          </a:p>
          <a:p>
            <a:r>
              <a:rPr lang="zh-CN" altLang="zh-CN" sz="1400" dirty="0"/>
              <a:t>　　南方日报记者对被纳入改造名单的APP进行了一番调查，发现改造进度参差不齐、效果不尽如人意。</a:t>
            </a:r>
            <a:endParaRPr lang="zh-CN" altLang="zh-CN" sz="1400" dirty="0"/>
          </a:p>
          <a:p>
            <a:pPr algn="l">
              <a:buClrTx/>
              <a:buSzTx/>
              <a:buFontTx/>
            </a:pPr>
            <a:r>
              <a:rPr lang="zh-CN" altLang="zh-CN" sz="1400" dirty="0">
                <a:solidFill>
                  <a:schemeClr val="accent1">
                    <a:lumMod val="75000"/>
                  </a:schemeClr>
                </a:solidFill>
              </a:rPr>
              <a:t>　　http://cnsf99.com/Detail/index.html?id=457&amp;aid=92514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数字化模式全面赋能，“智能+养老”破题养老痛点</a:t>
            </a:r>
            <a:endParaRPr lang="zh-CN" altLang="en-US" sz="1600" b="1" dirty="0" smtClean="0"/>
          </a:p>
          <a:p>
            <a:pPr algn="ctr">
              <a:buClrTx/>
              <a:buSzTx/>
              <a:buFontTx/>
            </a:pPr>
            <a:endParaRPr lang="zh-CN" altLang="en-US" sz="1600" b="1" dirty="0" smtClean="0"/>
          </a:p>
          <a:p>
            <a:r>
              <a:rPr lang="zh-CN" altLang="zh-CN" sz="1400" dirty="0"/>
              <a:t>　　全国第七次人口普查发布的数据显示，我国60岁及以上人口占比超18.70%，其中65岁及以上人口比重达到13.50%，人口老龄化程度进一步加深。如何更好应对人口老龄化、破除养老领域痛点难点？“十四五”规划提出，要推动养老事业和养老产业协同发展，培育养老新业态，构建居家社区机构相协调、医养康养相结合的养老服务体系。互联网应用的适老化改造，成为国家推动居家养老服务提质扩容的重要抓手。</a:t>
            </a:r>
            <a:endParaRPr lang="zh-CN" altLang="zh-CN" sz="1400" dirty="0"/>
          </a:p>
          <a:p>
            <a:pPr algn="l">
              <a:buClrTx/>
              <a:buSzTx/>
              <a:buFontTx/>
            </a:pPr>
            <a:r>
              <a:rPr lang="zh-CN" altLang="zh-CN" sz="1400" dirty="0">
                <a:solidFill>
                  <a:schemeClr val="accent1">
                    <a:lumMod val="75000"/>
                  </a:schemeClr>
                </a:solidFill>
              </a:rPr>
              <a:t>　　http://cnsf99.com/Detail/index.html?id=528&amp;aid=92475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中国互联网协会发布《适老化及无障碍倡议书》</a:t>
            </a:r>
            <a:endParaRPr lang="zh-CN" altLang="en-US" sz="1600" b="1" dirty="0" smtClean="0"/>
          </a:p>
          <a:p>
            <a:pPr algn="ctr">
              <a:buClrTx/>
              <a:buSzTx/>
              <a:buFontTx/>
            </a:pPr>
            <a:endParaRPr lang="zh-CN" altLang="en-US" sz="1600" b="1" dirty="0" smtClean="0"/>
          </a:p>
          <a:p>
            <a:r>
              <a:rPr lang="zh-CN" altLang="zh-CN" sz="1400" dirty="0"/>
              <a:t>　　《中华人民共和国国民经济和社会发展第十四个五年规划和2035年远景目标纲要》，首次将应对人口老龄化上升为国家战略，明确提出将大力发展普惠性养老服务。</a:t>
            </a:r>
            <a:endParaRPr lang="zh-CN" altLang="zh-CN" sz="1400" dirty="0"/>
          </a:p>
          <a:p>
            <a:pPr algn="l">
              <a:buClrTx/>
              <a:buSzTx/>
              <a:buFontTx/>
            </a:pPr>
            <a:r>
              <a:rPr lang="zh-CN" altLang="zh-CN" sz="1400" dirty="0">
                <a:solidFill>
                  <a:schemeClr val="accent1">
                    <a:lumMod val="75000"/>
                  </a:schemeClr>
                </a:solidFill>
              </a:rPr>
              <a:t>　　http://cnsf99.com/Detail/index.html?id=522&amp;aid=92521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孙春兰在山东调研时强调，加强离退休和伤病残军人服务保障</a:t>
            </a:r>
            <a:endParaRPr lang="zh-CN" altLang="en-US" sz="1600" b="1" dirty="0" smtClean="0"/>
          </a:p>
          <a:p>
            <a:pPr algn="ctr">
              <a:buClrTx/>
              <a:buSzTx/>
              <a:buFontTx/>
            </a:pPr>
            <a:endParaRPr lang="zh-CN" altLang="en-US" sz="1600" b="1" dirty="0" smtClean="0"/>
          </a:p>
          <a:p>
            <a:r>
              <a:rPr lang="zh-CN" altLang="zh-CN" sz="1400" dirty="0"/>
              <a:t>　　为深入贯彻习近平总书记关于退役军人工作的重要论述，落实党中央、国务院决策部署，中共中央政治局委员、国务院副总理孙春兰5月25日在山东调研退役军人工作，实地考察济南市军休大厦、军队离休退休干部第五休养所、历下区退役军人服务中心和山东省荣军总医院，了解丰富军休人员文体生活、支持退役军人就业创业、军休医养结合、退役军人基层服务保障体系建设等情况。</a:t>
            </a:r>
            <a:endParaRPr lang="zh-CN" altLang="zh-CN" sz="1400" dirty="0"/>
          </a:p>
          <a:p>
            <a:pPr algn="l">
              <a:buClrTx/>
              <a:buSzTx/>
              <a:buFontTx/>
            </a:pPr>
            <a:r>
              <a:rPr lang="zh-CN" altLang="zh-CN" sz="1400" dirty="0">
                <a:solidFill>
                  <a:schemeClr val="accent1">
                    <a:lumMod val="75000"/>
                  </a:schemeClr>
                </a:solidFill>
              </a:rPr>
              <a:t>　　http://cnsf99.com/Detail/index.html?id=591&amp;aid=92480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超大城市养老服务的北京实践</a:t>
            </a:r>
            <a:endParaRPr lang="zh-CN" altLang="en-US" sz="1600" b="1" dirty="0" smtClean="0"/>
          </a:p>
          <a:p>
            <a:pPr algn="ctr">
              <a:buClrTx/>
              <a:buSzTx/>
              <a:buFontTx/>
            </a:pPr>
            <a:endParaRPr lang="zh-CN" altLang="en-US" sz="1600" b="1" dirty="0" smtClean="0"/>
          </a:p>
          <a:p>
            <a:r>
              <a:rPr lang="zh-CN" altLang="zh-CN" sz="1400" dirty="0"/>
              <a:t>　　近年来，北京市认真贯彻落实习近平总书记关于城市养老工作重要批示精神，以“社会化、产业化、信息化、体系化”为目标，坚持补短板、强弱项、优服务、提质量,积极探索超大城市养老服务模式，养老服务体系更加完善，群众获得感、幸福感和安全感持续增强。</a:t>
            </a:r>
            <a:endParaRPr lang="zh-CN" altLang="zh-CN" sz="1400" dirty="0"/>
          </a:p>
          <a:p>
            <a:pPr algn="l">
              <a:buClrTx/>
              <a:buSzTx/>
              <a:buFontTx/>
            </a:pPr>
            <a:r>
              <a:rPr lang="zh-CN" altLang="zh-CN" sz="1400" dirty="0">
                <a:solidFill>
                  <a:schemeClr val="accent1">
                    <a:lumMod val="75000"/>
                  </a:schemeClr>
                </a:solidFill>
              </a:rPr>
              <a:t>　　http://cnsf99.com/Detail/index.html?id=456&amp;aid=92529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8770620"/>
          </a:xfrm>
          <a:prstGeom prst="rect">
            <a:avLst/>
          </a:prstGeom>
          <a:ln>
            <a:noFill/>
          </a:ln>
        </p:spPr>
        <p:txBody>
          <a:bodyPr wrap="square">
            <a:spAutoFit/>
          </a:bodyPr>
          <a:lstStyle/>
          <a:p>
            <a:r>
              <a:rPr lang="zh-CN" altLang="en-US" sz="1400" dirty="0" smtClean="0"/>
              <a:t>　　社区老年餐厅为何频陷经营困境？</a:t>
            </a:r>
            <a:endParaRPr lang="zh-CN" altLang="en-US" sz="1400" dirty="0" smtClean="0"/>
          </a:p>
          <a:p>
            <a:r>
              <a:rPr lang="zh-CN" altLang="zh-CN" sz="1400" dirty="0"/>
              <a:t>　　拿不回的养老钱：宜昌一养老公寓涉隐秘“违规融资”</a:t>
            </a:r>
            <a:endParaRPr lang="zh-CN" altLang="zh-CN" sz="1400" dirty="0"/>
          </a:p>
          <a:p>
            <a:r>
              <a:rPr lang="zh-CN" altLang="zh-CN" sz="1400" dirty="0"/>
              <a:t>　　代表、委员：只靠多生孩子不能解决老龄化问题</a:t>
            </a:r>
            <a:endParaRPr lang="zh-CN" altLang="zh-CN" sz="1400" dirty="0"/>
          </a:p>
          <a:p>
            <a:r>
              <a:rPr lang="zh-CN" altLang="zh-CN" sz="1400" dirty="0"/>
              <a:t>　　老龄化水平城乡差异明显，互助或是农村养老重要方案</a:t>
            </a:r>
            <a:endParaRPr lang="zh-CN" altLang="zh-CN" sz="1400" dirty="0"/>
          </a:p>
          <a:p>
            <a:r>
              <a:rPr lang="zh-CN" altLang="zh-CN" sz="1400" dirty="0"/>
              <a:t>　　如何应对老龄化？「银发经济」有机遇</a:t>
            </a:r>
            <a:endParaRPr lang="zh-CN" altLang="zh-CN" sz="1400" dirty="0"/>
          </a:p>
          <a:p>
            <a:r>
              <a:rPr lang="zh-CN" altLang="zh-CN" sz="1400" dirty="0"/>
              <a:t>　　60岁老龄人口2.64亿！清华教授：未富先老背景下，国人或老无所依</a:t>
            </a:r>
            <a:endParaRPr lang="zh-CN" altLang="zh-CN" sz="1400" dirty="0"/>
          </a:p>
          <a:p>
            <a:r>
              <a:rPr lang="zh-CN" altLang="zh-CN" sz="1400" dirty="0"/>
              <a:t>　　老龄化不仅意味着挑战，关爱老人就是对自己负责</a:t>
            </a:r>
            <a:endParaRPr lang="zh-CN" altLang="zh-CN" sz="1400" dirty="0"/>
          </a:p>
          <a:p>
            <a:r>
              <a:rPr lang="zh-CN" altLang="zh-CN" sz="1400" dirty="0"/>
              <a:t>　　专家：中国或在2040年前后进入深度老龄社会</a:t>
            </a:r>
            <a:endParaRPr lang="zh-CN" altLang="zh-CN" sz="1400" dirty="0"/>
          </a:p>
          <a:p>
            <a:r>
              <a:rPr lang="zh-CN" altLang="zh-CN" sz="1400" dirty="0"/>
              <a:t>　　家庭养老，宝刀未老，选择“手心”向下是王道</a:t>
            </a:r>
            <a:endParaRPr lang="zh-CN" altLang="zh-CN" sz="1400" dirty="0"/>
          </a:p>
          <a:p>
            <a:r>
              <a:rPr lang="zh-CN" altLang="zh-CN" sz="1400" dirty="0"/>
              <a:t>　　护理服务从医院延伸到社区和家庭，适应人口老龄化需求</a:t>
            </a:r>
            <a:endParaRPr lang="zh-CN" altLang="zh-CN" sz="1400" dirty="0"/>
          </a:p>
          <a:p>
            <a:r>
              <a:rPr lang="zh-CN" altLang="zh-CN" sz="1400" dirty="0"/>
              <a:t>　　三胞集团高岗：民企战略转型需要毅力三胞前瞻布局养老产业</a:t>
            </a:r>
            <a:endParaRPr lang="zh-CN" altLang="zh-CN" sz="1400" dirty="0"/>
          </a:p>
          <a:p>
            <a:r>
              <a:rPr lang="zh-CN" altLang="zh-CN" sz="1400" dirty="0"/>
              <a:t>　　被抛弃，被收割？老年人“上网”有多难？</a:t>
            </a:r>
            <a:endParaRPr lang="zh-CN" altLang="zh-CN" sz="1400" dirty="0"/>
          </a:p>
          <a:p>
            <a:r>
              <a:rPr lang="zh-CN" altLang="zh-CN" sz="1400" dirty="0"/>
              <a:t>　　万亿市场需求下的新机会：解决老年人的“吃饭”问题，老年食品如何创新</a:t>
            </a:r>
            <a:endParaRPr lang="zh-CN" altLang="zh-CN" sz="1400" dirty="0"/>
          </a:p>
          <a:p>
            <a:r>
              <a:rPr lang="zh-CN" altLang="zh-CN" sz="1400" dirty="0"/>
              <a:t>　　高端养老院月收费普遍超万元，房企多种形式介入养老产业</a:t>
            </a:r>
            <a:endParaRPr lang="zh-CN" altLang="zh-CN" sz="1400" dirty="0"/>
          </a:p>
          <a:p>
            <a:r>
              <a:rPr lang="zh-CN" altLang="zh-CN" sz="1400" dirty="0"/>
              <a:t>　　面对老龄化，数字经济如何应对？</a:t>
            </a:r>
            <a:endParaRPr lang="zh-CN" altLang="zh-CN" sz="1400" dirty="0"/>
          </a:p>
          <a:p>
            <a:r>
              <a:rPr lang="zh-CN" altLang="zh-CN" sz="1400" dirty="0"/>
              <a:t>　　“夕阳”创业延迟退休，应对老龄化各国显神通</a:t>
            </a:r>
            <a:endParaRPr lang="zh-CN" altLang="zh-CN" sz="1400" dirty="0"/>
          </a:p>
          <a:p>
            <a:r>
              <a:rPr lang="zh-CN" altLang="zh-CN" sz="1400" dirty="0"/>
              <a:t>　　医养结合大趋势下，医院做养老如何破局、转型、创新？</a:t>
            </a:r>
            <a:endParaRPr lang="zh-CN" altLang="zh-CN" sz="1400" dirty="0"/>
          </a:p>
          <a:p>
            <a:r>
              <a:rPr lang="zh-CN" altLang="zh-CN" sz="1400" dirty="0"/>
              <a:t>　　理性看待人口老龄化，“银发蓝海”潜力大</a:t>
            </a:r>
            <a:endParaRPr lang="zh-CN" altLang="zh-CN" sz="1400" dirty="0"/>
          </a:p>
          <a:p>
            <a:r>
              <a:rPr lang="zh-CN" altLang="zh-CN" sz="1400" dirty="0"/>
              <a:t>　　加强养老托育体系建设积极应对人口老龄化——云南省第七次全国人口普查公报解读</a:t>
            </a:r>
            <a:endParaRPr lang="zh-CN" altLang="zh-CN" sz="1400" dirty="0"/>
          </a:p>
          <a:p>
            <a:r>
              <a:rPr lang="zh-CN" altLang="zh-CN" sz="1400" dirty="0"/>
              <a:t>　　人口普查数据折射社会发展新趋势，“十四五”成应对老龄化重要窗口期</a:t>
            </a:r>
            <a:endParaRPr lang="zh-CN" altLang="zh-CN" sz="1400" dirty="0"/>
          </a:p>
          <a:p>
            <a:r>
              <a:rPr lang="zh-CN" altLang="zh-CN" sz="1400" dirty="0"/>
              <a:t>　　14亿人口大国的新挑战：老龄化趋势明显，人口红利仍在</a:t>
            </a:r>
            <a:endParaRPr lang="zh-CN" altLang="zh-CN" sz="1400" dirty="0"/>
          </a:p>
          <a:p>
            <a:r>
              <a:rPr lang="zh-CN" altLang="zh-CN" sz="1400" dirty="0"/>
              <a:t>　　光明时评：少子老龄化下，“生个孩子奖励百万”是否有用？</a:t>
            </a:r>
            <a:endParaRPr lang="zh-CN" altLang="zh-CN" sz="1400" dirty="0"/>
          </a:p>
          <a:p>
            <a:r>
              <a:rPr lang="zh-CN" altLang="zh-CN" sz="1400" dirty="0"/>
              <a:t>　　中国老年人超2.6亿，养老产业迎机遇</a:t>
            </a:r>
            <a:endParaRPr lang="zh-CN" altLang="zh-CN" sz="1400" dirty="0"/>
          </a:p>
          <a:p>
            <a:r>
              <a:rPr lang="zh-CN" altLang="zh-CN" sz="1400" dirty="0"/>
              <a:t>　　我国加速进入老龄化社会，养老产业步入发展快车道</a:t>
            </a:r>
            <a:endParaRPr lang="zh-CN" altLang="zh-CN" sz="1400" dirty="0"/>
          </a:p>
          <a:p>
            <a:r>
              <a:rPr lang="zh-CN" altLang="zh-CN" sz="1400" dirty="0"/>
              <a:t>　</a:t>
            </a: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8947785"/>
          </a:xfrm>
          <a:prstGeom prst="rect">
            <a:avLst/>
          </a:prstGeom>
          <a:ln>
            <a:noFill/>
          </a:ln>
        </p:spPr>
        <p:txBody>
          <a:bodyPr wrap="square">
            <a:spAutoFit/>
          </a:bodyPr>
          <a:lstStyle/>
          <a:p>
            <a:pPr algn="ctr">
              <a:buClrTx/>
              <a:buSzTx/>
              <a:buFontTx/>
            </a:pPr>
            <a:r>
              <a:rPr lang="zh-CN" altLang="en-US" sz="1600" b="1" dirty="0" smtClean="0"/>
              <a:t>首都将建设基于街道的一体化养老服务体系，专家们这样支招</a:t>
            </a:r>
            <a:endParaRPr lang="zh-CN" altLang="en-US" sz="1600" b="1" dirty="0" smtClean="0"/>
          </a:p>
          <a:p>
            <a:pPr algn="ctr">
              <a:buClrTx/>
              <a:buSzTx/>
              <a:buFontTx/>
            </a:pPr>
            <a:endParaRPr lang="zh-CN" altLang="en-US" sz="1600" b="1" dirty="0" smtClean="0"/>
          </a:p>
          <a:p>
            <a:r>
              <a:rPr lang="zh-CN" altLang="zh-CN" sz="1400" dirty="0"/>
              <a:t>　　“老龄化社会治理改革与创新”为主题的“首都治理热点问题研讨会”5月27日在人民大学召开。与会专家学者共同深入研讨首都北京在应对人口老龄化、完善超大城市养老服务体系中的探索与实践，聚焦首都基层社会治理“最后一公里”的体制障碍，提出深化首都老龄化社会治理改革的政策建议。</a:t>
            </a:r>
            <a:endParaRPr lang="zh-CN" altLang="zh-CN" sz="1400" dirty="0"/>
          </a:p>
          <a:p>
            <a:pPr algn="l">
              <a:buClrTx/>
              <a:buSzTx/>
              <a:buFontTx/>
            </a:pPr>
            <a:r>
              <a:rPr lang="zh-CN" altLang="zh-CN" sz="1400" dirty="0">
                <a:solidFill>
                  <a:schemeClr val="accent1">
                    <a:lumMod val="75000"/>
                  </a:schemeClr>
                </a:solidFill>
              </a:rPr>
              <a:t>　　http://cnsf99.com/Detail/index.html?id=456&amp;aid=92578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保险公司抢滩养老社区：投资47个项目，床位数超8.4万个</a:t>
            </a:r>
            <a:endParaRPr lang="zh-CN" altLang="en-US" sz="1600" b="1" dirty="0" smtClean="0"/>
          </a:p>
          <a:p>
            <a:pPr algn="ctr">
              <a:buClrTx/>
              <a:buSzTx/>
              <a:buFontTx/>
            </a:pPr>
            <a:endParaRPr lang="zh-CN" altLang="en-US" sz="1600" b="1" dirty="0" smtClean="0"/>
          </a:p>
          <a:p>
            <a:r>
              <a:rPr lang="zh-CN" altLang="zh-CN" sz="1400" dirty="0"/>
              <a:t>　　近年来，以泰康、平安、新华等为代表的大型保险公司，在养老社区投资方面频频发力，“保险+养老”日益成为人身险公司业务发展的重要方向。</a:t>
            </a:r>
            <a:endParaRPr lang="zh-CN" altLang="zh-CN" sz="1400" dirty="0"/>
          </a:p>
          <a:p>
            <a:pPr algn="l">
              <a:buClrTx/>
              <a:buSzTx/>
              <a:buFontTx/>
            </a:pPr>
            <a:r>
              <a:rPr lang="zh-CN" altLang="zh-CN" sz="1400" dirty="0">
                <a:solidFill>
                  <a:schemeClr val="accent1">
                    <a:lumMod val="75000"/>
                  </a:schemeClr>
                </a:solidFill>
              </a:rPr>
              <a:t>　　http://cnsf99.com/Detail/index.html?id=522&amp;aid=92533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人口老龄化加速发展，这些老年健康服务新模式值得期待</a:t>
            </a:r>
            <a:endParaRPr lang="zh-CN" altLang="en-US" sz="1600" b="1" dirty="0" smtClean="0"/>
          </a:p>
          <a:p>
            <a:pPr algn="ctr">
              <a:buClrTx/>
              <a:buSzTx/>
              <a:buFontTx/>
            </a:pPr>
            <a:endParaRPr lang="zh-CN" altLang="en-US" sz="1600" b="1" dirty="0" smtClean="0"/>
          </a:p>
          <a:p>
            <a:r>
              <a:rPr lang="zh-CN" altLang="zh-CN" sz="1400" dirty="0"/>
              <a:t>　　当前，中国老龄化速度正在加快。老年人口规模加大，以及数量庞大的失能失智或半失能失智老人都需要照料，这也让中国老龄健康产业的发展，机遇与挑战并存。</a:t>
            </a:r>
            <a:endParaRPr lang="zh-CN" altLang="zh-CN" sz="1400" dirty="0"/>
          </a:p>
          <a:p>
            <a:r>
              <a:rPr lang="zh-CN" altLang="zh-CN" sz="1400" dirty="0">
                <a:solidFill>
                  <a:schemeClr val="accent1">
                    <a:lumMod val="75000"/>
                  </a:schemeClr>
                </a:solidFill>
              </a:rPr>
              <a:t>　　http://cnsf99.com/Detail/index.html?id=522&amp;aid=92549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专家：我国养老社会服务不足，可通过养老信托撬动社会力量</a:t>
            </a:r>
            <a:endParaRPr lang="zh-CN" altLang="en-US" sz="1600" b="1" dirty="0" smtClean="0"/>
          </a:p>
          <a:p>
            <a:pPr algn="ctr">
              <a:buClrTx/>
              <a:buSzTx/>
              <a:buFontTx/>
            </a:pPr>
            <a:endParaRPr lang="zh-CN" altLang="en-US" sz="1600" b="1" dirty="0" smtClean="0"/>
          </a:p>
          <a:p>
            <a:r>
              <a:rPr lang="zh-CN" altLang="zh-CN" sz="1400" dirty="0"/>
              <a:t>　　民政部数据显示，截至2020年底，我国每千名老年人口拥有的养老床位数为31张，未达到十三五规划的“35到40张”标准。与此同时，“养老护理员缺口已达上百万”“四部门警示养老骗局”等新闻也从不同侧面勾勒出我国的养老困境。</a:t>
            </a:r>
            <a:endParaRPr lang="zh-CN" altLang="zh-CN" sz="1400" dirty="0"/>
          </a:p>
          <a:p>
            <a:pPr algn="l">
              <a:buClrTx/>
              <a:buSzTx/>
              <a:buFontTx/>
            </a:pPr>
            <a:r>
              <a:rPr lang="zh-CN" altLang="zh-CN" sz="1400" dirty="0">
                <a:solidFill>
                  <a:schemeClr val="accent1">
                    <a:lumMod val="75000"/>
                  </a:schemeClr>
                </a:solidFill>
              </a:rPr>
              <a:t>　　http://cnsf99.com/Detail/index.html?id=454&amp;aid=92633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人口老龄化加剧，适老家居产品的春天要来了吗？</a:t>
            </a:r>
            <a:endParaRPr lang="zh-CN" altLang="en-US" sz="1600" b="1" dirty="0" smtClean="0"/>
          </a:p>
          <a:p>
            <a:pPr algn="ctr">
              <a:buClrTx/>
              <a:buSzTx/>
              <a:buFontTx/>
            </a:pPr>
            <a:endParaRPr lang="zh-CN" altLang="en-US" sz="1600" b="1" dirty="0" smtClean="0"/>
          </a:p>
          <a:p>
            <a:r>
              <a:rPr lang="zh-CN" altLang="zh-CN" sz="1400" dirty="0"/>
              <a:t>　　近期，“七普”人口调查数据结果公布后，成为关注焦点。男女比例与年龄结构分布，直接影响着各行各业的发展，家居行业也不例外。市面上是否已经开始出现适老家居产品？而什么样的适老产品能够真正满足消费者的需求呢？</a:t>
            </a:r>
            <a:endParaRPr lang="zh-CN" altLang="zh-CN" sz="1400" dirty="0"/>
          </a:p>
          <a:p>
            <a:pPr algn="l">
              <a:buClrTx/>
              <a:buSzTx/>
              <a:buFontTx/>
            </a:pPr>
            <a:r>
              <a:rPr lang="zh-CN" altLang="zh-CN" sz="1400" dirty="0">
                <a:solidFill>
                  <a:schemeClr val="accent1">
                    <a:lumMod val="75000"/>
                  </a:schemeClr>
                </a:solidFill>
              </a:rPr>
              <a:t>　　http://cnsf99.com/Detail/index.html?id=454&amp;aid=92634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周贇：以金融市场高质量双向开放应对我国的人口老龄化问题</a:t>
            </a:r>
            <a:endParaRPr lang="zh-CN" altLang="en-US" sz="1600" b="1" dirty="0" smtClean="0"/>
          </a:p>
          <a:p>
            <a:pPr algn="ctr">
              <a:buClrTx/>
              <a:buSzTx/>
              <a:buFontTx/>
            </a:pPr>
            <a:endParaRPr lang="zh-CN" altLang="en-US" sz="1600" b="1" dirty="0" smtClean="0"/>
          </a:p>
          <a:p>
            <a:r>
              <a:rPr lang="zh-CN" altLang="zh-CN" sz="1400" dirty="0"/>
              <a:t>　　2021年5月11日，国家统计局公布了第七次全国人口普查结果。人口结构显示出明显的老龄化趋势，其中60岁以上人口占比达到18.7%，较2010年上升了5.4个百分点。尽管14岁以下人口占比有所上升，优于之前的市场预期，但总和生育率仅为1.3，如果未来生育率水平没有明显提升，我国人口的老龄化问题将更趋严重。</a:t>
            </a:r>
            <a:endParaRPr lang="zh-CN" altLang="zh-CN" sz="1400" dirty="0"/>
          </a:p>
          <a:p>
            <a:pPr algn="l">
              <a:buClrTx/>
              <a:buSzTx/>
              <a:buFontTx/>
            </a:pPr>
            <a:r>
              <a:rPr lang="zh-CN" altLang="zh-CN" sz="1400" dirty="0">
                <a:solidFill>
                  <a:schemeClr val="accent1">
                    <a:lumMod val="75000"/>
                  </a:schemeClr>
                </a:solidFill>
              </a:rPr>
              <a:t>　　http://cnsf99.com/Detail/index.html?id=469&amp;aid=92586　　</a:t>
            </a:r>
            <a:endParaRPr lang="zh-CN" altLang="zh-CN" sz="1400" dirty="0">
              <a:solidFill>
                <a:schemeClr val="accent1">
                  <a:lumMod val="75000"/>
                </a:schemeClr>
              </a:solidFill>
            </a:endParaRPr>
          </a:p>
          <a:p>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初步实现从保障特困老人向全体老人提供养老服务的转型</a:t>
            </a:r>
            <a:endParaRPr lang="zh-CN" altLang="en-US" sz="1600" b="1" dirty="0" smtClean="0"/>
          </a:p>
          <a:p>
            <a:pPr algn="ctr">
              <a:buClrTx/>
              <a:buSzTx/>
              <a:buFontTx/>
            </a:pPr>
            <a:endParaRPr lang="zh-CN" altLang="en-US" sz="1600" b="1" dirty="0" smtClean="0"/>
          </a:p>
          <a:p>
            <a:r>
              <a:rPr lang="zh-CN" altLang="zh-CN" sz="1400" dirty="0"/>
              <a:t>　　近年来，海东市坚持以人民为中心的发展思想，积极应对人口老龄化，把发展养老服务业作为保障和改善民生的重要举措，着力建机制、补短板、扩供给、增活力、强质量，不断夯实了以居家为基础、社区为依托、机构为补充、医养相结合的健康养老服务体系，初步实现了从保障特殊困难老年人群体向为全体老年人提供基本养老服务的转型。</a:t>
            </a:r>
            <a:endParaRPr lang="zh-CN" altLang="zh-CN" sz="1400" dirty="0"/>
          </a:p>
          <a:p>
            <a:pPr algn="l">
              <a:buClrTx/>
              <a:buSzTx/>
              <a:buFontTx/>
            </a:pPr>
            <a:r>
              <a:rPr lang="zh-CN" altLang="zh-CN" sz="1400" dirty="0">
                <a:solidFill>
                  <a:schemeClr val="accent1">
                    <a:lumMod val="75000"/>
                  </a:schemeClr>
                </a:solidFill>
              </a:rPr>
              <a:t>　　http://cnsf99.com/Detail/index.html?id=469&amp;aid=92632</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当我们谈论养老，我们究竟在谈论什么？</a:t>
            </a:r>
            <a:endParaRPr lang="zh-CN" altLang="en-US" sz="1600" b="1" dirty="0" smtClean="0"/>
          </a:p>
          <a:p>
            <a:pPr algn="ctr">
              <a:buClrTx/>
              <a:buSzTx/>
              <a:buFontTx/>
            </a:pPr>
            <a:endParaRPr lang="zh-CN" altLang="en-US" sz="1600" b="1" dirty="0" smtClean="0"/>
          </a:p>
          <a:p>
            <a:r>
              <a:rPr lang="zh-CN" altLang="zh-CN" sz="1400" dirty="0"/>
              <a:t>　　居家养老，是中国人传统的养老模式，不过，随着经济的发展、人们生活观念的改变，中国的家庭越来越“小”，大家庭的生态日渐衰落。在这样的背景下，居家养老困难重重。而北京的“9064”模式、上海的“9073”模式均是在尊重传统的前提下，以居家养老为主，社区养老、机构养老辅助，即90%的老年人在家养老，6%—7%的老年人前往社区就近养老，3%—4%的老年人入住养老机构。</a:t>
            </a:r>
            <a:endParaRPr lang="zh-CN" altLang="zh-CN" sz="1400" dirty="0"/>
          </a:p>
          <a:p>
            <a:pPr algn="l">
              <a:buClrTx/>
              <a:buSzTx/>
              <a:buFontTx/>
            </a:pPr>
            <a:r>
              <a:rPr lang="zh-CN" altLang="zh-CN" sz="1400" dirty="0">
                <a:solidFill>
                  <a:schemeClr val="accent1">
                    <a:lumMod val="75000"/>
                  </a:schemeClr>
                </a:solidFill>
              </a:rPr>
              <a:t>　　http://cnsf99.com/Detail/index.html?id=522&amp;aid=92600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“老龄化社会治理改革与创新”研讨会在中国人民大学隆重召开</a:t>
            </a:r>
            <a:endParaRPr lang="zh-CN" altLang="en-US" sz="1600" b="1" dirty="0" smtClean="0"/>
          </a:p>
          <a:p>
            <a:pPr algn="ctr">
              <a:buClrTx/>
              <a:buSzTx/>
              <a:buFontTx/>
            </a:pPr>
            <a:endParaRPr lang="zh-CN" altLang="en-US" sz="1600" b="1" dirty="0" smtClean="0"/>
          </a:p>
          <a:p>
            <a:r>
              <a:rPr lang="zh-CN" altLang="zh-CN" sz="1400" dirty="0"/>
              <a:t>　　5月27日上午，“首都治理热点问题研讨会”在人民大学隆重召开。会议围绕“老龄化社会治理改革与创新”为主题进行深入研讨和交流。本次会议由中国人民大学首都发展与战略研究院、中国民主建国会北京市委员会、中共北京市石景山区委统战部、北京市老年学和老年健康学会共同举办，由北京市石景山区民政局、北京市石景山区八角街道办事处、北京老龄居养老产业促进中心协办。</a:t>
            </a:r>
            <a:endParaRPr lang="zh-CN" altLang="zh-CN" sz="1400" dirty="0"/>
          </a:p>
          <a:p>
            <a:pPr algn="l">
              <a:buClrTx/>
              <a:buSzTx/>
              <a:buFontTx/>
            </a:pPr>
            <a:r>
              <a:rPr lang="zh-CN" altLang="zh-CN" sz="1400" dirty="0">
                <a:solidFill>
                  <a:schemeClr val="accent1">
                    <a:lumMod val="75000"/>
                  </a:schemeClr>
                </a:solidFill>
              </a:rPr>
              <a:t>　　http://cnsf99.com/Detail/index.html?id=522&amp;aid=92621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百余家房企“抢先”布局，养老+地产成为香饽饽，商机或达13万亿</a:t>
            </a:r>
            <a:endParaRPr lang="zh-CN" altLang="en-US" sz="1600" b="1" dirty="0" smtClean="0"/>
          </a:p>
          <a:p>
            <a:pPr algn="ctr">
              <a:buClrTx/>
              <a:buSzTx/>
              <a:buFontTx/>
            </a:pPr>
            <a:endParaRPr lang="zh-CN" altLang="en-US" sz="1600" b="1" dirty="0" smtClean="0"/>
          </a:p>
          <a:p>
            <a:r>
              <a:rPr lang="zh-CN" altLang="zh-CN" sz="1400" dirty="0"/>
              <a:t>　　根据中国社科院预测，2030年，中国养老产业的市场规模有望达到13万亿元，发展前景十分广阔。这样的前景风口，你准备好了吗？</a:t>
            </a:r>
            <a:endParaRPr lang="zh-CN" altLang="zh-CN" sz="1400" dirty="0"/>
          </a:p>
          <a:p>
            <a:r>
              <a:rPr lang="zh-CN" altLang="zh-CN" sz="1400" dirty="0"/>
              <a:t>　　第七次人口普查已经结束，根据普查的数据显示，全国60岁及以上的人口，已经超过了2.64亿人。随着时间的推移，这个群体的规模还将不断地扩大。</a:t>
            </a:r>
            <a:endParaRPr lang="zh-CN" altLang="zh-CN" sz="1400" dirty="0"/>
          </a:p>
          <a:p>
            <a:pPr algn="l">
              <a:buClrTx/>
              <a:buSzTx/>
              <a:buFontTx/>
            </a:pPr>
            <a:r>
              <a:rPr lang="zh-CN" altLang="zh-CN" sz="1400" dirty="0">
                <a:solidFill>
                  <a:schemeClr val="accent1">
                    <a:lumMod val="75000"/>
                  </a:schemeClr>
                </a:solidFill>
              </a:rPr>
              <a:t>　　http://cnsf99.com/Detail/index.html?id=522&amp;aid=92627</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数字人民币在上海社区食堂落地应用，上海老年人口最多的区正让养老变得更智慧</a:t>
            </a:r>
            <a:endParaRPr lang="zh-CN" altLang="en-US" sz="1600" b="1" dirty="0" smtClean="0"/>
          </a:p>
          <a:p>
            <a:pPr algn="ctr">
              <a:buClrTx/>
              <a:buSzTx/>
              <a:buFontTx/>
            </a:pPr>
            <a:endParaRPr lang="zh-CN" altLang="en-US" sz="1600" b="1" dirty="0" smtClean="0"/>
          </a:p>
          <a:p>
            <a:r>
              <a:rPr lang="zh-CN" altLang="zh-CN" sz="1400" dirty="0"/>
              <a:t>　　城市数字化转型是时下上海正在全力推进的一项民心工程，在这一过程中，老年人群体当然不能掉队。浦东既是改革开放的先行区，也是上海老年人口总量最大的区，利用数字化手段，让养老变得更智慧更科学，这里正形成一套可供借鉴推广的大城养老“浦东样本”。</a:t>
            </a:r>
            <a:endParaRPr lang="zh-CN" altLang="zh-CN" sz="1400" dirty="0"/>
          </a:p>
          <a:p>
            <a:pPr algn="l">
              <a:buClrTx/>
              <a:buSzTx/>
              <a:buFontTx/>
            </a:pPr>
            <a:r>
              <a:rPr lang="zh-CN" altLang="zh-CN" sz="1400" dirty="0">
                <a:solidFill>
                  <a:schemeClr val="accent1">
                    <a:lumMod val="75000"/>
                  </a:schemeClr>
                </a:solidFill>
              </a:rPr>
              <a:t>　　http://cnsf99.com/Detail/index.html?id=528&amp;aid=92628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开发养老地产是房地产企业转型的必然选择</a:t>
            </a:r>
            <a:endParaRPr lang="zh-CN" altLang="en-US" sz="1600" b="1" dirty="0" smtClean="0"/>
          </a:p>
          <a:p>
            <a:pPr algn="ctr">
              <a:buClrTx/>
              <a:buSzTx/>
              <a:buFontTx/>
            </a:pPr>
            <a:endParaRPr lang="zh-CN" altLang="en-US" sz="1600" b="1" dirty="0" smtClean="0"/>
          </a:p>
          <a:p>
            <a:r>
              <a:rPr lang="zh-CN" altLang="zh-CN" sz="1400" dirty="0"/>
              <a:t>　　4月22日，在“2021中国养老与康养产业发展高峰论坛”上，越秀地产旗下的越秀康养签约收购朗高集团，将布局范围开拓至长三角地区。2021年2月初，银城国际控股亦收购了南京一家健康产业公司部分股权；2020年11月，旭辉也在苏州落地了其首个康养社区，成为养老领域的“新兵”。更早之前，万科、保利、远洋、绿城等企业则已在养老与康养领域探索多年。</a:t>
            </a:r>
            <a:endParaRPr lang="zh-CN" altLang="zh-CN" sz="1400" dirty="0"/>
          </a:p>
          <a:p>
            <a:pPr algn="l">
              <a:buClrTx/>
              <a:buSzTx/>
              <a:buFontTx/>
            </a:pPr>
            <a:r>
              <a:rPr lang="zh-CN" altLang="zh-CN" sz="1400" dirty="0">
                <a:solidFill>
                  <a:schemeClr val="accent1">
                    <a:lumMod val="75000"/>
                  </a:schemeClr>
                </a:solidFill>
              </a:rPr>
              <a:t>　　http://cnsf99.com/Detail/index.html?id=556&amp;aid=92620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594215"/>
          </a:xfrm>
          <a:prstGeom prst="rect">
            <a:avLst/>
          </a:prstGeom>
          <a:ln>
            <a:noFill/>
          </a:ln>
        </p:spPr>
        <p:txBody>
          <a:bodyPr wrap="square">
            <a:spAutoFit/>
          </a:bodyPr>
          <a:lstStyle/>
          <a:p>
            <a:pPr algn="ctr">
              <a:buClrTx/>
              <a:buSzTx/>
              <a:buFontTx/>
            </a:pPr>
            <a:r>
              <a:rPr lang="zh-CN" altLang="en-US" sz="1600" b="1" dirty="0" smtClean="0"/>
              <a:t>为灵活就业人员撑起制度保护伞，人社部正在制定参加养老保险兜底措施</a:t>
            </a:r>
            <a:endParaRPr lang="zh-CN" altLang="en-US" sz="1600" b="1" dirty="0" smtClean="0"/>
          </a:p>
          <a:p>
            <a:pPr algn="ctr">
              <a:buClrTx/>
              <a:buSzTx/>
              <a:buFontTx/>
            </a:pPr>
            <a:endParaRPr lang="zh-CN" altLang="en-US" sz="1600" b="1" dirty="0" smtClean="0"/>
          </a:p>
          <a:p>
            <a:r>
              <a:rPr lang="zh-CN" altLang="zh-CN" sz="1400" dirty="0"/>
              <a:t>　　人社部正在研究制定灵活就业人员参加城乡居民基本养老保险的兜底措施，推动放开灵活就业人员在就业地参加社保的户籍限制，抓紧清理和取消不符合上位法或不合理的收费罚款规定，为灵活就业创造好的环境。</a:t>
            </a:r>
            <a:endParaRPr lang="zh-CN" altLang="zh-CN" sz="1400" dirty="0"/>
          </a:p>
          <a:p>
            <a:pPr algn="l">
              <a:buClrTx/>
              <a:buSzTx/>
              <a:buFontTx/>
            </a:pPr>
            <a:r>
              <a:rPr lang="zh-CN" altLang="zh-CN" sz="1400" dirty="0">
                <a:solidFill>
                  <a:schemeClr val="accent1">
                    <a:lumMod val="75000"/>
                  </a:schemeClr>
                </a:solidFill>
              </a:rPr>
              <a:t>　　http://cnsf99.com/Detail/index.html?id=573&amp;aid=92599</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如何堵住公证程序漏洞，打击“以房养老”骗局？中国司法部回应</a:t>
            </a:r>
            <a:endParaRPr lang="zh-CN" altLang="en-US" sz="1600" b="1" dirty="0" smtClean="0"/>
          </a:p>
          <a:p>
            <a:pPr algn="ctr">
              <a:buClrTx/>
              <a:buSzTx/>
              <a:buFontTx/>
            </a:pPr>
            <a:endParaRPr lang="zh-CN" altLang="en-US" sz="1600" b="1" dirty="0" smtClean="0"/>
          </a:p>
          <a:p>
            <a:r>
              <a:rPr lang="zh-CN" altLang="zh-CN" sz="1400" dirty="0"/>
              <a:t>　　近年来，以房养老套路贷案件引发社会广泛关注。中国司法部副部长熊选国27日在北京表示，近年来司法行政机关针对“以房养老”诈骗案件采取众多措施，全国公证行业在“以房养老”案件中基本杜绝了违法违规公证的情况。</a:t>
            </a:r>
            <a:endParaRPr lang="zh-CN" altLang="zh-CN" sz="1400" dirty="0"/>
          </a:p>
          <a:p>
            <a:pPr algn="l">
              <a:buClrTx/>
              <a:buSzTx/>
              <a:buFontTx/>
            </a:pPr>
            <a:r>
              <a:rPr lang="zh-CN" altLang="zh-CN" sz="1400" dirty="0">
                <a:solidFill>
                  <a:schemeClr val="accent1">
                    <a:lumMod val="75000"/>
                  </a:schemeClr>
                </a:solidFill>
              </a:rPr>
              <a:t>　　http://cnsf99.com/Detail/index.html?id=605&amp;aid=92590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多位北京市民称“小区老年餐厅关闭”，何时重开？记者探访</a:t>
            </a:r>
            <a:endParaRPr lang="zh-CN" altLang="en-US" sz="1600" b="1" dirty="0" smtClean="0"/>
          </a:p>
          <a:p>
            <a:pPr algn="ctr">
              <a:buClrTx/>
              <a:buSzTx/>
              <a:buFontTx/>
            </a:pPr>
            <a:endParaRPr lang="zh-CN" altLang="en-US" sz="1600" b="1" dirty="0" smtClean="0"/>
          </a:p>
          <a:p>
            <a:r>
              <a:rPr lang="zh-CN" altLang="zh-CN" sz="1400" dirty="0"/>
              <a:t>　　为了让老人能够在家门口吃上放心的饭菜，本市很多小区都引进了老年餐厅。近来北京晚报陆续接到市民反映，自家小区的老年餐厅从疫情至今一直处于关闭状态，老人吃饭非常不便，希望能够尽快重开。</a:t>
            </a:r>
            <a:endParaRPr lang="zh-CN" altLang="zh-CN" sz="1400" dirty="0"/>
          </a:p>
          <a:p>
            <a:r>
              <a:rPr lang="zh-CN" altLang="zh-CN" sz="1400" dirty="0"/>
              <a:t>　　记者走访多家小区并发起网络问卷调查发现，这些老年餐厅关停最初多是出于疫情期间安全的需要，但后来更多的是第三方服务商的运营出现了问题，或者与商家预期存在一定差距，或者亏损严重无力继续运营。疫情似乎只是对老年餐厅的一次大考，未来老年餐厅要想健康持续发展，既需要经营者苦练内功，也需要外界注入“强心剂”。</a:t>
            </a:r>
            <a:endParaRPr lang="zh-CN" altLang="zh-CN" sz="1400" dirty="0"/>
          </a:p>
          <a:p>
            <a:r>
              <a:rPr lang="zh-CN" altLang="zh-CN" sz="1400" dirty="0">
                <a:solidFill>
                  <a:schemeClr val="accent1">
                    <a:lumMod val="75000"/>
                  </a:schemeClr>
                </a:solidFill>
              </a:rPr>
              <a:t>　　http://cnsf99.com/Detail/index.html?id=456&amp;aid=91944　</a:t>
            </a:r>
            <a:r>
              <a:rPr lang="zh-CN" altLang="zh-CN" sz="1400" dirty="0"/>
              <a:t>　</a:t>
            </a:r>
            <a:endParaRPr lang="zh-CN" altLang="zh-CN" sz="1400" dirty="0" smtClean="0"/>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455910"/>
          </a:xfrm>
          <a:prstGeom prst="rect">
            <a:avLst/>
          </a:prstGeom>
          <a:ln>
            <a:noFill/>
          </a:ln>
        </p:spPr>
        <p:txBody>
          <a:bodyPr wrap="square">
            <a:spAutoFit/>
          </a:bodyPr>
          <a:lstStyle/>
          <a:p>
            <a:pPr algn="ctr">
              <a:buClrTx/>
              <a:buSzTx/>
              <a:buFontTx/>
            </a:pPr>
            <a:r>
              <a:rPr lang="zh-CN" altLang="en-US" sz="1600" b="1" dirty="0" smtClean="0"/>
              <a:t>当代年轻人的“养老焦虑”是什么？</a:t>
            </a:r>
            <a:endParaRPr lang="zh-CN" altLang="en-US" sz="1600" b="1" dirty="0" smtClean="0"/>
          </a:p>
          <a:p>
            <a:pPr algn="ctr">
              <a:buClrTx/>
              <a:buSzTx/>
              <a:buFontTx/>
            </a:pPr>
            <a:endParaRPr lang="zh-CN" altLang="en-US" sz="1600" b="1" dirty="0" smtClean="0"/>
          </a:p>
          <a:p>
            <a:r>
              <a:rPr lang="zh-CN" altLang="zh-CN" sz="1400" dirty="0"/>
              <a:t>　　近日，某网站对养老话题进行了街头采访，从采访中可以看出，如今关注养老话题的不只是老人，还有“90后”和“00后”，他们甚至产生了“养老焦虑”。</a:t>
            </a:r>
            <a:endParaRPr lang="zh-CN" altLang="zh-CN" sz="1400" dirty="0"/>
          </a:p>
          <a:p>
            <a:r>
              <a:rPr lang="zh-CN" altLang="zh-CN" sz="1400" dirty="0"/>
              <a:t>　　研究表明，近九成的18-35岁年轻人认为有必要从现在起为他们的养老做好准备。</a:t>
            </a:r>
            <a:endParaRPr lang="zh-CN" altLang="zh-CN" sz="1400" dirty="0"/>
          </a:p>
          <a:p>
            <a:pPr algn="l">
              <a:buClrTx/>
              <a:buSzTx/>
              <a:buFontTx/>
            </a:pPr>
            <a:r>
              <a:rPr lang="zh-CN" altLang="zh-CN" sz="1400" dirty="0">
                <a:solidFill>
                  <a:schemeClr val="accent1">
                    <a:lumMod val="75000"/>
                  </a:schemeClr>
                </a:solidFill>
              </a:rPr>
              <a:t>　　http://cnsf99.com/Detail/index.html?id=454&amp;aid=91945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除西藏外，我国30个省份均进入老龄化社会</a:t>
            </a:r>
            <a:endParaRPr lang="zh-CN" altLang="en-US" sz="1600" b="1" dirty="0" smtClean="0"/>
          </a:p>
          <a:p>
            <a:pPr algn="ctr">
              <a:buClrTx/>
              <a:buSzTx/>
              <a:buFontTx/>
            </a:pPr>
            <a:endParaRPr lang="zh-CN" altLang="en-US" sz="1600" b="1" dirty="0" smtClean="0"/>
          </a:p>
          <a:p>
            <a:r>
              <a:rPr lang="zh-CN" altLang="zh-CN" sz="1400" dirty="0"/>
              <a:t>　　5月11日，国家统计局通报最新人口普查数据，全国人口共141178万人，与2010年的133972万人相比，增加了7206万人，增长5.38%；根据最新数据，我国0—14岁人口为253383938人，占17.95%，60岁及以上人口为264018766人，占18.70%，老年人口数量首次超过青少年儿童数量。</a:t>
            </a:r>
            <a:endParaRPr lang="zh-CN" altLang="zh-CN" sz="1400" dirty="0"/>
          </a:p>
          <a:p>
            <a:pPr algn="l">
              <a:buClrTx/>
              <a:buSzTx/>
              <a:buFontTx/>
            </a:pPr>
            <a:r>
              <a:rPr lang="zh-CN" altLang="zh-CN" sz="1400" dirty="0">
                <a:solidFill>
                  <a:schemeClr val="accent1">
                    <a:lumMod val="75000"/>
                  </a:schemeClr>
                </a:solidFill>
              </a:rPr>
              <a:t>　　http://cnsf99.com/Detail/index.html?id=454&amp;aid=91950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新时代高质量发展的人口机遇和挑战</a:t>
            </a:r>
            <a:endParaRPr lang="zh-CN" altLang="en-US" sz="1600" b="1" dirty="0" smtClean="0"/>
          </a:p>
          <a:p>
            <a:pPr algn="ctr">
              <a:buClrTx/>
              <a:buSzTx/>
              <a:buFontTx/>
            </a:pPr>
            <a:endParaRPr lang="zh-CN" altLang="en-US" sz="1600" b="1" dirty="0" smtClean="0"/>
          </a:p>
          <a:p>
            <a:r>
              <a:rPr lang="zh-CN" altLang="zh-CN" sz="1400" dirty="0"/>
              <a:t>　　相比以往历次全国人口普查，第七次全国人口普查顺应了新时代信息技术发展的大趋势、实现了一系列质量控制方法的新突破，从而做到了将人口基数查得更实、人口底数摸得更清。其一，第七次全国人口普查全面启用电子化的方式采集数据。700余万名普查人员持平板电脑或智能手机，深入数以亿计的家庭户及集体户，一举告别过去纸表手记这种效率相对不太高、质量可能受影响的数据采集方式。第七次全国人口普查同时还增设了普查对象联网自主填报通道，更好地满足了人们对于普查工作灵活性等方面的要求。电子化的方式确保数据可直接上报和实时核准，扎牢了普查的质量控制全过程中最关键的一道“篱笆”。其二，第七次全国人口普查充分利用部门行政记录校验数据。作为在证明公民有效身份、保障公民合法权益、便利公民社会活动等多方面具有特殊重要意义的信息，身份证号被首次列入普查的主要内容。</a:t>
            </a:r>
            <a:endParaRPr lang="zh-CN" altLang="zh-CN" sz="1400" dirty="0"/>
          </a:p>
          <a:p>
            <a:pPr algn="l">
              <a:buClrTx/>
              <a:buSzTx/>
              <a:buFontTx/>
            </a:pPr>
            <a:r>
              <a:rPr lang="zh-CN" altLang="zh-CN" sz="1400" dirty="0">
                <a:solidFill>
                  <a:schemeClr val="accent1">
                    <a:lumMod val="75000"/>
                  </a:schemeClr>
                </a:solidFill>
              </a:rPr>
              <a:t>　　http://cnsf99.com/Detail/index.html?id=469&amp;aid=91959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10024745"/>
          </a:xfrm>
          <a:prstGeom prst="rect">
            <a:avLst/>
          </a:prstGeom>
          <a:ln>
            <a:noFill/>
          </a:ln>
        </p:spPr>
        <p:txBody>
          <a:bodyPr wrap="square">
            <a:spAutoFit/>
          </a:bodyPr>
          <a:lstStyle/>
          <a:p>
            <a:pPr algn="ctr">
              <a:buClrTx/>
              <a:buSzTx/>
              <a:buFontTx/>
            </a:pPr>
            <a:r>
              <a:rPr lang="zh-CN" altLang="en-US" sz="1600" b="1" dirty="0" smtClean="0"/>
              <a:t>第七次人口普查结果出炉，“万亿”养老蓝海谁能突围？</a:t>
            </a:r>
            <a:endParaRPr lang="zh-CN" altLang="en-US" sz="1600" b="1" dirty="0" smtClean="0"/>
          </a:p>
          <a:p>
            <a:pPr algn="ctr">
              <a:buClrTx/>
              <a:buSzTx/>
              <a:buFontTx/>
            </a:pPr>
            <a:endParaRPr lang="zh-CN" altLang="en-US" sz="1600" b="1" dirty="0" smtClean="0"/>
          </a:p>
          <a:p>
            <a:r>
              <a:rPr lang="zh-CN" altLang="zh-CN" sz="1400" dirty="0"/>
              <a:t>　　第七次全国人口普查结果公布!</a:t>
            </a:r>
            <a:endParaRPr lang="zh-CN" altLang="zh-CN" sz="1400" dirty="0"/>
          </a:p>
          <a:p>
            <a:r>
              <a:rPr lang="zh-CN" altLang="zh-CN" sz="1400" dirty="0"/>
              <a:t>　　5月11日上午10时，国新办举行新闻发布会，公布第七次全国人口普查主要数据，引来举国关注。国家统计局数据显示，全国人口共14.1178亿人，谐音梗“14亿一起发”更是瞬间被推上热评!</a:t>
            </a:r>
            <a:endParaRPr lang="zh-CN" altLang="zh-CN" sz="1400" dirty="0"/>
          </a:p>
          <a:p>
            <a:r>
              <a:rPr lang="zh-CN" altLang="zh-CN" sz="1400" dirty="0"/>
              <a:t>　　然而，“未富先老”的养老焦虑却率先一步在社会弥漫开来。人口普查主要数据显示，中国的老龄人口已超2.6亿，占比达到18.70%。这意味着，每五个中国人中就有一个老年人。随着人口老龄化进一步加深，“银发产业”一跃成为市场需求巨大的朝阳产业，企查查显示，2021年前4月我国养老相关企业注册量同比增长达到65.5%。</a:t>
            </a:r>
            <a:endParaRPr lang="zh-CN" altLang="zh-CN" sz="1400" dirty="0"/>
          </a:p>
          <a:p>
            <a:pPr algn="l">
              <a:buClrTx/>
              <a:buSzTx/>
              <a:buFontTx/>
            </a:pPr>
            <a:r>
              <a:rPr lang="zh-CN" altLang="zh-CN" sz="1400" dirty="0">
                <a:solidFill>
                  <a:schemeClr val="accent1">
                    <a:lumMod val="75000"/>
                  </a:schemeClr>
                </a:solidFill>
              </a:rPr>
              <a:t>　　http://cnsf99.com/Detail/index.html?id=522&amp;aid=91964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互联网到处是老年人：立足微信、抢占抖音、闯入B站</a:t>
            </a:r>
            <a:endParaRPr lang="zh-CN" altLang="en-US" sz="1600" b="1" dirty="0" smtClean="0"/>
          </a:p>
          <a:p>
            <a:pPr algn="ctr">
              <a:buClrTx/>
              <a:buSzTx/>
              <a:buFontTx/>
            </a:pPr>
            <a:endParaRPr lang="zh-CN" altLang="en-US" sz="1600" b="1" dirty="0" smtClean="0"/>
          </a:p>
          <a:p>
            <a:r>
              <a:rPr lang="zh-CN" altLang="zh-CN" sz="1400" dirty="0"/>
              <a:t>　　你的朋友圈，你爸妈每条都点赞。你刷抖音，看到了爷爷奶奶拍的视频。甚至在B站，都出现了长辈的身影。近年来，很多人都可以清晰感知到，那些常用的APP里，出现了越来越多的老年人。</a:t>
            </a:r>
            <a:endParaRPr lang="zh-CN" altLang="zh-CN" sz="1400" dirty="0"/>
          </a:p>
          <a:p>
            <a:r>
              <a:rPr lang="zh-CN" altLang="zh-CN" sz="1400" dirty="0"/>
              <a:t>　　最新公布的第七次人口普查数据也表明，我国老年人口比例上升较快。</a:t>
            </a:r>
            <a:endParaRPr lang="zh-CN" altLang="zh-CN" sz="1400" dirty="0"/>
          </a:p>
          <a:p>
            <a:pPr algn="l">
              <a:buClrTx/>
              <a:buSzTx/>
              <a:buFontTx/>
            </a:pPr>
            <a:r>
              <a:rPr lang="zh-CN" altLang="zh-CN" sz="1400" dirty="0">
                <a:solidFill>
                  <a:schemeClr val="accent1">
                    <a:lumMod val="75000"/>
                  </a:schemeClr>
                </a:solidFill>
              </a:rPr>
              <a:t>　　http://cnsf99.com/Detail/index.html?id=528&amp;aid=91965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BOSS直聘：养老产业相关岗位数量同比增长50%</a:t>
            </a:r>
            <a:endParaRPr lang="zh-CN" altLang="en-US" sz="1600" b="1" dirty="0" smtClean="0"/>
          </a:p>
          <a:p>
            <a:pPr algn="ctr">
              <a:buClrTx/>
              <a:buSzTx/>
              <a:buFontTx/>
            </a:pPr>
            <a:endParaRPr lang="zh-CN" altLang="en-US" sz="1600" b="1" dirty="0" smtClean="0"/>
          </a:p>
          <a:p>
            <a:pPr algn="l">
              <a:buClrTx/>
              <a:buSzTx/>
              <a:buFontTx/>
            </a:pPr>
            <a:r>
              <a:rPr lang="zh-CN" altLang="zh-CN" sz="1400" dirty="0"/>
              <a:t>　　5月13日消息，备受关注的第七次全国人口普查结果公布：截至2020年11月1日零时，中国总人口数为14.1亿。数据发布后，养老概念股直线拉升，截至当天午间收盘，开能健康、大湖股份、宜华健康、悦心健康、湖南发展等多股涨停。</a:t>
            </a:r>
            <a:endParaRPr lang="zh-CN" altLang="zh-CN" sz="1400" dirty="0"/>
          </a:p>
          <a:p>
            <a:pPr algn="l">
              <a:buClrTx/>
              <a:buSzTx/>
              <a:buFontTx/>
            </a:pPr>
            <a:r>
              <a:rPr lang="zh-CN" altLang="zh-CN" sz="1400" dirty="0">
                <a:solidFill>
                  <a:schemeClr val="accent1">
                    <a:lumMod val="75000"/>
                  </a:schemeClr>
                </a:solidFill>
              </a:rPr>
              <a:t>　　http://cnsf99.com/Detail/index.html?id=532&amp;aid=91967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378315"/>
          </a:xfrm>
          <a:prstGeom prst="rect">
            <a:avLst/>
          </a:prstGeom>
          <a:ln>
            <a:noFill/>
          </a:ln>
        </p:spPr>
        <p:txBody>
          <a:bodyPr wrap="square">
            <a:spAutoFit/>
          </a:bodyPr>
          <a:lstStyle/>
          <a:p>
            <a:pPr algn="ctr">
              <a:buClrTx/>
              <a:buSzTx/>
              <a:buFontTx/>
            </a:pPr>
            <a:r>
              <a:rPr lang="zh-CN" altLang="en-US" sz="1600" b="1" dirty="0" smtClean="0"/>
              <a:t>亚洲开发银行贷款1.5亿美元，襄阳居民养老示范项目获批</a:t>
            </a:r>
            <a:endParaRPr lang="zh-CN" altLang="en-US" sz="1600" b="1" dirty="0" smtClean="0"/>
          </a:p>
          <a:p>
            <a:pPr algn="ctr">
              <a:buClrTx/>
              <a:buSzTx/>
              <a:buFontTx/>
            </a:pPr>
            <a:endParaRPr lang="zh-CN" altLang="en-US" sz="1600" b="1" dirty="0" smtClean="0"/>
          </a:p>
          <a:p>
            <a:r>
              <a:rPr lang="zh-CN" altLang="zh-CN" sz="1400" dirty="0"/>
              <a:t>　　5月12日，记者从市发改委获悉，亚洲开发银行贷款公共服务领域PPP促进示范项目Ⅱ（襄阳居民养老示范项目）资金申请报告近日获国家发改委同意。项目总投资21.34亿元，其中借用亚洲开发银行贷款1.5亿美元（约合人民币10.5亿元）。</a:t>
            </a:r>
            <a:endParaRPr lang="zh-CN" altLang="zh-CN" sz="1400" dirty="0"/>
          </a:p>
          <a:p>
            <a:pPr algn="l">
              <a:buClrTx/>
              <a:buSzTx/>
              <a:buFontTx/>
            </a:pPr>
            <a:r>
              <a:rPr lang="zh-CN" altLang="zh-CN" sz="1400" dirty="0">
                <a:solidFill>
                  <a:schemeClr val="accent1">
                    <a:lumMod val="75000"/>
                  </a:schemeClr>
                </a:solidFill>
              </a:rPr>
              <a:t>　　http://cnsf99.com/Detail/index.html?id=556&amp;aid=91970</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脱单和养老，90后永远不知道哪个先来</a:t>
            </a:r>
            <a:endParaRPr lang="zh-CN" altLang="en-US" sz="1600" b="1" dirty="0" smtClean="0"/>
          </a:p>
          <a:p>
            <a:pPr algn="ctr">
              <a:buClrTx/>
              <a:buSzTx/>
              <a:buFontTx/>
            </a:pPr>
            <a:endParaRPr lang="zh-CN" altLang="en-US" sz="1600" b="1" dirty="0" smtClean="0"/>
          </a:p>
          <a:p>
            <a:r>
              <a:rPr lang="zh-CN" altLang="zh-CN" sz="1400" dirty="0"/>
              <a:t>　　年轻人的养老焦虑，正是基于他们对退休生活的高预期。对他们而言，退休不是混吃等死，而是保持目前的生活质量，过上有尊严、有品质的生活。他们想环游世界，想学各种无用但有趣的技艺，想做一直想做但没时间去做的事，而这一切，都需要有足够的钱。</a:t>
            </a:r>
            <a:endParaRPr lang="zh-CN" altLang="zh-CN" sz="1400" dirty="0"/>
          </a:p>
          <a:p>
            <a:pPr algn="l">
              <a:buClrTx/>
              <a:buSzTx/>
              <a:buFontTx/>
            </a:pPr>
            <a:r>
              <a:rPr lang="zh-CN" altLang="zh-CN" sz="1400" dirty="0">
                <a:solidFill>
                  <a:schemeClr val="accent1">
                    <a:lumMod val="75000"/>
                  </a:schemeClr>
                </a:solidFill>
              </a:rPr>
              <a:t>　　http://cnsf99.com/Detail/index.html?id=454&amp;aid=92645</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“养老助餐点”纾解老年人吃饭难</a:t>
            </a:r>
            <a:endParaRPr lang="zh-CN" altLang="en-US" sz="1600" b="1" dirty="0" smtClean="0"/>
          </a:p>
          <a:p>
            <a:pPr algn="ctr">
              <a:buClrTx/>
              <a:buSzTx/>
              <a:buFontTx/>
            </a:pPr>
            <a:endParaRPr lang="zh-CN" altLang="en-US" sz="1600" b="1" dirty="0" smtClean="0"/>
          </a:p>
          <a:p>
            <a:r>
              <a:rPr lang="zh-CN" altLang="zh-CN" sz="1400" dirty="0"/>
              <a:t>　　记者5月29日从北京市民政局了解到，今年全市计划发展1000家养老助餐点，切实解决老年人吃饭难题。据了解，目前，北京市所有养老服务驿站均面向社会开展助餐服务，同时，为鼓励驿站开展助餐服务，老年人使用“北京通-养老助残卡”用餐时，驿站可按服务流量申领50%补贴。</a:t>
            </a:r>
            <a:endParaRPr lang="zh-CN" altLang="zh-CN" sz="1400" dirty="0"/>
          </a:p>
          <a:p>
            <a:pPr algn="l">
              <a:buClrTx/>
              <a:buSzTx/>
              <a:buFontTx/>
            </a:pPr>
            <a:r>
              <a:rPr lang="zh-CN" altLang="zh-CN" sz="1400" dirty="0">
                <a:solidFill>
                  <a:schemeClr val="accent1">
                    <a:lumMod val="75000"/>
                  </a:schemeClr>
                </a:solidFill>
              </a:rPr>
              <a:t>　　http://cnsf99.com/Detail/index.html?id=454&amp;aid=92663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solidFill>
                    <a:schemeClr val="accent1">
                      <a:lumMod val="75000"/>
                    </a:schemeClr>
                  </a:solidFill>
                  <a:sym typeface="+mn-ea"/>
                </a:rPr>
                <a:t>　</a:t>
              </a:r>
              <a:endParaRPr lang="zh-CN" altLang="zh-CN" dirty="0">
                <a:solidFill>
                  <a:schemeClr val="accent1">
                    <a:lumMod val="75000"/>
                  </a:schemeClr>
                </a:solidFill>
              </a:endParaRPr>
            </a:p>
            <a:p>
              <a:pPr algn="ctr"/>
              <a:endParaRPr lang="zh-CN" altLang="zh-CN" dirty="0">
                <a:solidFill>
                  <a:schemeClr val="accent1">
                    <a:lumMod val="75000"/>
                  </a:schemeClr>
                </a:solidFill>
              </a:endParaRPr>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77020"/>
          </a:xfrm>
          <a:prstGeom prst="rect">
            <a:avLst/>
          </a:prstGeom>
          <a:ln>
            <a:noFill/>
          </a:ln>
        </p:spPr>
        <p:txBody>
          <a:bodyPr wrap="square">
            <a:spAutoFit/>
          </a:bodyPr>
          <a:lstStyle/>
          <a:p>
            <a:pPr algn="ctr">
              <a:buClrTx/>
              <a:buSzTx/>
              <a:buFontTx/>
            </a:pPr>
            <a:r>
              <a:rPr lang="zh-CN" altLang="en-US" sz="1600" b="1" dirty="0" smtClean="0"/>
              <a:t>今后怎么养老？居家还是住养老院？保险公司养老形式全盘点</a:t>
            </a:r>
            <a:endParaRPr lang="zh-CN" altLang="en-US" sz="1600" b="1" dirty="0" smtClean="0"/>
          </a:p>
          <a:p>
            <a:pPr algn="ctr">
              <a:buClrTx/>
              <a:buSzTx/>
              <a:buFontTx/>
            </a:pPr>
            <a:endParaRPr lang="zh-CN" altLang="en-US" sz="1600" b="1" dirty="0" smtClean="0"/>
          </a:p>
          <a:p>
            <a:r>
              <a:rPr lang="zh-CN" altLang="zh-CN" sz="1400" dirty="0"/>
              <a:t>　　中国养老金融50人论坛核心成员、武汉科技大学金融证券研究所所长董登新此前对记者表示，应该说过去20年，65岁及以上人口比重是在快速增长的，这也反映出我国老龄化程度不断加深。实际上，13.5%的比重已经相当高了，比7%踏入人口老龄化社会的门槛翻了一倍，这说明我国人口老龄化速度较快、基数较大。</a:t>
            </a:r>
            <a:endParaRPr lang="zh-CN" altLang="zh-CN" sz="1400" dirty="0"/>
          </a:p>
          <a:p>
            <a:pPr algn="l">
              <a:buClrTx/>
              <a:buSzTx/>
              <a:buFontTx/>
            </a:pPr>
            <a:r>
              <a:rPr lang="zh-CN" altLang="zh-CN" sz="1400" dirty="0">
                <a:solidFill>
                  <a:schemeClr val="accent1">
                    <a:lumMod val="75000"/>
                  </a:schemeClr>
                </a:solidFill>
              </a:rPr>
              <a:t>　　http://cnsf99.com/Detail/index.html?id=454&amp;aid=92651</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人口普查反映老龄化原因：恰逢峰值，十年间上海272万“50后”步入老年</a:t>
            </a:r>
            <a:endParaRPr lang="zh-CN" altLang="en-US" sz="1600" b="1" dirty="0" smtClean="0"/>
          </a:p>
          <a:p>
            <a:pPr algn="ctr">
              <a:buClrTx/>
              <a:buSzTx/>
              <a:buFontTx/>
            </a:pPr>
            <a:endParaRPr lang="zh-CN" altLang="en-US" sz="1600" b="1" dirty="0" smtClean="0"/>
          </a:p>
          <a:p>
            <a:pPr algn="l">
              <a:buClrTx/>
              <a:buSzTx/>
              <a:buFontTx/>
            </a:pPr>
            <a:r>
              <a:rPr lang="zh-CN" altLang="zh-CN" sz="1400" dirty="0"/>
              <a:t>　　5月上海第七次人口普查数据公布，有两个数据引人关注，一是性别比，二是老龄人口占比。上海历年普查结果和人口变动抽样调查推算结果显示，十年来，上海常住人口的性别比一直在105至107左右的范围内波动，基本平稳。2010年第六次人口普查时常住人口性别比为106.2，2015年根据抽样调查推算的常住人口性别比为107。</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http://cnsf99.com/Detail/index.html?id=615&amp;aid=92674</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人口快速老龄化如何冲击经济增长</a:t>
            </a:r>
            <a:endParaRPr lang="zh-CN" altLang="en-US" sz="1600" b="1" dirty="0" smtClean="0"/>
          </a:p>
          <a:p>
            <a:pPr algn="ctr">
              <a:buClrTx/>
              <a:buSzTx/>
              <a:buFontTx/>
            </a:pPr>
            <a:endParaRPr lang="zh-CN" altLang="en-US" sz="1600" b="1" dirty="0" smtClean="0"/>
          </a:p>
          <a:p>
            <a:r>
              <a:rPr lang="zh-CN" altLang="zh-CN" sz="1400" dirty="0"/>
              <a:t>　　第七次全国人口普查（“七普”）数据显示，2010年至2020年，我国（大陆地区，下同）60岁及以上人口的比重上升了5.44个百分点，65岁及以上人口的比重上升了4.63个百分点。与2000-2010年相比，上述指标的增幅分别提高了2.51和2.72个百分点，表明我国的人口老龄化进程明显处于加速状态。</a:t>
            </a:r>
            <a:endParaRPr lang="zh-CN" altLang="zh-CN" sz="1400" dirty="0"/>
          </a:p>
          <a:p>
            <a:pPr algn="l">
              <a:buClrTx/>
              <a:buSzTx/>
              <a:buFontTx/>
            </a:pPr>
            <a:r>
              <a:rPr lang="zh-CN" altLang="zh-CN" sz="1400" dirty="0">
                <a:solidFill>
                  <a:schemeClr val="accent1">
                    <a:lumMod val="75000"/>
                  </a:schemeClr>
                </a:solidFill>
              </a:rPr>
              <a:t>　　http://cnsf99.com/Detail/index.html?id=469&amp;aid=92668　</a:t>
            </a:r>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zh-CN" altLang="zh-CN" sz="1400" dirty="0">
              <a:solidFill>
                <a:schemeClr val="accent1">
                  <a:lumMod val="75000"/>
                </a:schemeClr>
              </a:solidFill>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163050"/>
          </a:xfrm>
          <a:prstGeom prst="rect">
            <a:avLst/>
          </a:prstGeom>
          <a:ln>
            <a:noFill/>
          </a:ln>
        </p:spPr>
        <p:txBody>
          <a:bodyPr wrap="square">
            <a:spAutoFit/>
          </a:bodyPr>
          <a:lstStyle/>
          <a:p>
            <a:pPr algn="ctr">
              <a:buClrTx/>
              <a:buSzTx/>
              <a:buFontTx/>
            </a:pPr>
            <a:r>
              <a:rPr lang="zh-CN" altLang="en-US" sz="1600" b="1" dirty="0" smtClean="0"/>
              <a:t>国际展望养老产业高峰论坛暨中国（义乌）老年健康用品博览会义乌开幕</a:t>
            </a:r>
            <a:endParaRPr lang="zh-CN" altLang="en-US" sz="1600" b="1" dirty="0" smtClean="0"/>
          </a:p>
          <a:p>
            <a:pPr algn="ctr">
              <a:buClrTx/>
              <a:buSzTx/>
              <a:buFontTx/>
            </a:pPr>
            <a:endParaRPr lang="zh-CN" altLang="en-US" sz="1600" b="1" dirty="0" smtClean="0"/>
          </a:p>
          <a:p>
            <a:r>
              <a:rPr lang="zh-CN" altLang="zh-CN" sz="1400" dirty="0"/>
              <a:t>　　为促进全球养老产业先进科技成果转化落地、国际人才交流和科技互动，推动中国及全球养老产业链的高质量发展，5月29日，国际展望养老产业高峰论坛暨中国（义乌）老年健康用品博览会在义乌开幕。</a:t>
            </a:r>
            <a:endParaRPr lang="zh-CN" altLang="zh-CN" sz="1400" dirty="0"/>
          </a:p>
          <a:p>
            <a:pPr algn="l">
              <a:buClrTx/>
              <a:buSzTx/>
              <a:buFontTx/>
            </a:pPr>
            <a:r>
              <a:rPr lang="zh-CN" altLang="zh-CN" sz="1400" dirty="0">
                <a:solidFill>
                  <a:schemeClr val="accent1">
                    <a:lumMod val="75000"/>
                  </a:schemeClr>
                </a:solidFill>
              </a:rPr>
              <a:t>　　http://cnsf99.com/Detail/index.html?id=522&amp;aid=92636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华西专家在中国科协十大会场建言：应对老龄化中国护理学科要走到世界前沿</a:t>
            </a:r>
            <a:endParaRPr lang="zh-CN" altLang="en-US" sz="1600" b="1" dirty="0" smtClean="0"/>
          </a:p>
          <a:p>
            <a:pPr algn="ctr">
              <a:buClrTx/>
              <a:buSzTx/>
              <a:buFontTx/>
            </a:pPr>
            <a:endParaRPr lang="zh-CN" altLang="en-US" sz="1600" b="1" dirty="0" smtClean="0"/>
          </a:p>
          <a:p>
            <a:r>
              <a:rPr lang="zh-CN" altLang="zh-CN" sz="1400" dirty="0"/>
              <a:t>　　5月29日，在中国科协第十次全国代表大会上，来自四川代表团的中国科协十大代表、四川省护理学会副理事长、四川大学华西医院护理部主任蒋艳针对“中国护理学科如何创新发展”提出了紧贴国情、紧贴临床的前瞻性建言。</a:t>
            </a:r>
            <a:endParaRPr lang="zh-CN" altLang="zh-CN" sz="1400" dirty="0"/>
          </a:p>
          <a:p>
            <a:pPr algn="l">
              <a:buClrTx/>
              <a:buSzTx/>
              <a:buFontTx/>
            </a:pPr>
            <a:r>
              <a:rPr lang="zh-CN" altLang="zh-CN" sz="1400" dirty="0">
                <a:solidFill>
                  <a:schemeClr val="accent1">
                    <a:lumMod val="75000"/>
                  </a:schemeClr>
                </a:solidFill>
              </a:rPr>
              <a:t>　　http://cnsf99.com/Detail/index.html?id=522&amp;aid=92656</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中国老年学和老年医学学会老龄智库专家研讨会在北京召开</a:t>
            </a:r>
            <a:endParaRPr lang="zh-CN" altLang="en-US" sz="1600" b="1" dirty="0" smtClean="0"/>
          </a:p>
          <a:p>
            <a:pPr algn="ctr">
              <a:buClrTx/>
              <a:buSzTx/>
              <a:buFontTx/>
            </a:pPr>
            <a:endParaRPr lang="zh-CN" altLang="en-US" sz="1600" b="1" dirty="0" smtClean="0"/>
          </a:p>
          <a:p>
            <a:r>
              <a:rPr lang="zh-CN" altLang="zh-CN" sz="1400" dirty="0"/>
              <a:t>　　2021年5月18日，中国老年学和老年医学学会老龄智库专家研讨会在北京召开。学会老龄智库专家委员会特别顾问、中国人民大学一级荣誉教授、中国人口学、老年学的开拓者和奠基者邬沧萍，学会副会长等智库专家出席研讨会。本次研讨会的主题是“从七普数据看我国老龄问题应对”。</a:t>
            </a:r>
            <a:endParaRPr lang="zh-CN" altLang="zh-CN" sz="1400" dirty="0"/>
          </a:p>
          <a:p>
            <a:pPr algn="l">
              <a:buClrTx/>
              <a:buSzTx/>
              <a:buFontTx/>
            </a:pPr>
            <a:r>
              <a:rPr lang="zh-CN" altLang="zh-CN" sz="1400" dirty="0">
                <a:solidFill>
                  <a:schemeClr val="accent1">
                    <a:lumMod val="75000"/>
                  </a:schemeClr>
                </a:solidFill>
              </a:rPr>
              <a:t>　　http://cnsf99.com/Detail/index.html?id=522&amp;aid=92675　　</a:t>
            </a:r>
            <a:endParaRPr lang="zh-CN" altLang="zh-CN" sz="1400" dirty="0">
              <a:solidFill>
                <a:schemeClr val="accent1">
                  <a:lumMod val="75000"/>
                </a:schemeClr>
              </a:solidFill>
            </a:endParaRPr>
          </a:p>
          <a:p>
            <a:endParaRPr lang="en-US" altLang="zh-CN" sz="1400" dirty="0" smtClean="0"/>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8770620"/>
          </a:xfrm>
          <a:prstGeom prst="rect">
            <a:avLst/>
          </a:prstGeom>
          <a:ln>
            <a:noFill/>
          </a:ln>
        </p:spPr>
        <p:txBody>
          <a:bodyPr wrap="square">
            <a:spAutoFit/>
          </a:bodyPr>
          <a:lstStyle/>
          <a:p>
            <a:r>
              <a:rPr lang="zh-CN" altLang="en-US" sz="1400" dirty="0" smtClean="0"/>
              <a:t>　　2050年老年人口将破5亿！老龄化背景下，“银发经济”或迎大洗牌</a:t>
            </a:r>
            <a:endParaRPr lang="zh-CN" altLang="en-US" sz="1400" dirty="0" smtClean="0"/>
          </a:p>
          <a:p>
            <a:r>
              <a:rPr lang="zh-CN" altLang="zh-CN" sz="1400" dirty="0"/>
              <a:t>　　认知症老年人照护服务报告出台</a:t>
            </a:r>
            <a:endParaRPr lang="zh-CN" altLang="zh-CN" sz="1400" dirty="0"/>
          </a:p>
          <a:p>
            <a:r>
              <a:rPr lang="zh-CN" altLang="zh-CN" sz="1400" dirty="0"/>
              <a:t>　　进城打工人的养老之困：维持生计重压下，谁来照护留守老人？</a:t>
            </a:r>
            <a:endParaRPr lang="zh-CN" altLang="zh-CN" sz="1400" dirty="0"/>
          </a:p>
          <a:p>
            <a:r>
              <a:rPr lang="zh-CN" altLang="zh-CN" sz="1400" dirty="0"/>
              <a:t>　　养老产业关注度走高，营养师养老护工等岗位上涨50%</a:t>
            </a:r>
            <a:endParaRPr lang="zh-CN" altLang="zh-CN" sz="1400" dirty="0"/>
          </a:p>
          <a:p>
            <a:r>
              <a:rPr lang="zh-CN" altLang="zh-CN" sz="1400" dirty="0"/>
              <a:t>　　上市公司掘金十万亿级“老龄蓝海”</a:t>
            </a:r>
            <a:endParaRPr lang="zh-CN" altLang="zh-CN" sz="1400" dirty="0"/>
          </a:p>
          <a:p>
            <a:r>
              <a:rPr lang="zh-CN" altLang="zh-CN" sz="1400" dirty="0"/>
              <a:t>　　银发消费新需求如何满足？</a:t>
            </a:r>
            <a:endParaRPr lang="zh-CN" altLang="zh-CN" sz="1400" dirty="0"/>
          </a:p>
          <a:p>
            <a:r>
              <a:rPr lang="zh-CN" altLang="zh-CN" sz="1400" dirty="0"/>
              <a:t>　　医药企业，多路掘金“银发经济”</a:t>
            </a:r>
            <a:endParaRPr lang="zh-CN" altLang="zh-CN" sz="1400" dirty="0"/>
          </a:p>
          <a:p>
            <a:r>
              <a:rPr lang="zh-CN" altLang="zh-CN" sz="1400" dirty="0"/>
              <a:t>　　支付宝“蓝马甲”拓荒老年人的数字化</a:t>
            </a:r>
            <a:endParaRPr lang="zh-CN" altLang="zh-CN" sz="1400" dirty="0"/>
          </a:p>
          <a:p>
            <a:r>
              <a:rPr lang="zh-CN" altLang="zh-CN" sz="1400" dirty="0"/>
              <a:t>　　老龄化的日本政府屡出奇招，对中国有何借鉴之处？</a:t>
            </a:r>
            <a:endParaRPr lang="zh-CN" altLang="zh-CN" sz="1400" dirty="0"/>
          </a:p>
          <a:p>
            <a:r>
              <a:rPr lang="zh-CN" altLang="zh-CN" sz="1400" dirty="0"/>
              <a:t>　　互联网时代：上网时间已超平均水平，老年人成了网络主力军？</a:t>
            </a:r>
            <a:endParaRPr lang="zh-CN" altLang="zh-CN" sz="1400" dirty="0"/>
          </a:p>
          <a:p>
            <a:r>
              <a:rPr lang="zh-CN" altLang="zh-CN" sz="1400" dirty="0"/>
              <a:t>　　国家加速出台政策与落地细则，养老产业市场规模将超20万亿</a:t>
            </a:r>
            <a:endParaRPr lang="zh-CN" altLang="zh-CN" sz="1400" dirty="0"/>
          </a:p>
          <a:p>
            <a:r>
              <a:rPr lang="zh-CN" altLang="zh-CN" sz="1400" dirty="0"/>
              <a:t>　　毛大庆：老龄化中国的未来——压力将带来商机</a:t>
            </a:r>
            <a:endParaRPr lang="zh-CN" altLang="zh-CN" sz="1400" dirty="0"/>
          </a:p>
          <a:p>
            <a:r>
              <a:rPr lang="zh-CN" altLang="zh-CN" sz="1400" dirty="0"/>
              <a:t>　　泰康保险集团总裁刘挺军：养老社区模式创新带动寿险营销结构转型</a:t>
            </a:r>
            <a:endParaRPr lang="zh-CN" altLang="zh-CN" sz="1400" dirty="0"/>
          </a:p>
          <a:p>
            <a:r>
              <a:rPr lang="zh-CN" altLang="zh-CN" sz="1400" dirty="0"/>
              <a:t>　　养老健康产业进入发展黄金期，“保险+康养”险企加速布局养老社区</a:t>
            </a:r>
            <a:endParaRPr lang="zh-CN" altLang="zh-CN" sz="1400" dirty="0"/>
          </a:p>
          <a:p>
            <a:r>
              <a:rPr lang="zh-CN" altLang="zh-CN" sz="1400" dirty="0"/>
              <a:t>　　蓝马甲行动正式启动，全国首个老年人数字生活体验点落地杭州</a:t>
            </a:r>
            <a:endParaRPr lang="zh-CN" altLang="zh-CN" sz="1400" dirty="0"/>
          </a:p>
          <a:p>
            <a:r>
              <a:rPr lang="zh-CN" altLang="zh-CN" sz="1400" dirty="0"/>
              <a:t>　　七普数据背后：老龄化势不可挡，科技适老化产品或将引领新风向</a:t>
            </a:r>
            <a:endParaRPr lang="zh-CN" altLang="zh-CN" sz="1400" dirty="0"/>
          </a:p>
          <a:p>
            <a:r>
              <a:rPr lang="zh-CN" altLang="zh-CN" sz="1400" dirty="0"/>
              <a:t>　　人口老龄化加速，运营商5G建设助力智慧养老</a:t>
            </a:r>
            <a:endParaRPr lang="zh-CN" altLang="zh-CN" sz="1400" dirty="0"/>
          </a:p>
          <a:p>
            <a:r>
              <a:rPr lang="zh-CN" altLang="zh-CN" sz="1400" dirty="0"/>
              <a:t>　　做“养不老”的养老社区？新华保险康养战略加速落地！</a:t>
            </a:r>
            <a:endParaRPr lang="zh-CN" altLang="zh-CN" sz="1400" dirty="0"/>
          </a:p>
          <a:p>
            <a:r>
              <a:rPr lang="zh-CN" altLang="zh-CN" sz="1400" dirty="0"/>
              <a:t>　　两月连发4起！旅游途中“被癌症”，老年低价游还有哪些“坑”</a:t>
            </a:r>
            <a:endParaRPr lang="zh-CN" altLang="zh-CN" sz="1400" dirty="0"/>
          </a:p>
          <a:p>
            <a:r>
              <a:rPr lang="zh-CN" altLang="zh-CN" sz="1400" dirty="0"/>
              <a:t>　　我国65岁以上老人占比超13%，养老金融要如何“大展拳脚”？</a:t>
            </a:r>
            <a:endParaRPr lang="zh-CN" altLang="zh-CN" sz="1400" dirty="0"/>
          </a:p>
          <a:p>
            <a:r>
              <a:rPr lang="zh-CN" altLang="zh-CN" sz="1400" dirty="0"/>
              <a:t>　　社科院专家预言：中国很快将成为中度老龄化国家</a:t>
            </a:r>
            <a:endParaRPr lang="zh-CN" altLang="zh-CN" sz="1400" dirty="0"/>
          </a:p>
          <a:p>
            <a:r>
              <a:rPr lang="zh-CN" altLang="zh-CN" sz="1400" dirty="0"/>
              <a:t>　　应对“轻度老龄化”，四川将持续扩大长期护理保险覆盖面</a:t>
            </a:r>
            <a:endParaRPr lang="zh-CN" altLang="zh-CN" sz="1400" dirty="0"/>
          </a:p>
          <a:p>
            <a:r>
              <a:rPr lang="zh-CN" altLang="zh-CN" sz="1400" dirty="0"/>
              <a:t>　　帮助社区老年餐厅走出经营困境，解决有需要的老人吃饭难题</a:t>
            </a:r>
            <a:endParaRPr lang="zh-CN" altLang="zh-CN" sz="1400" dirty="0"/>
          </a:p>
          <a:p>
            <a:r>
              <a:rPr lang="zh-CN" altLang="zh-CN" sz="1400" dirty="0"/>
              <a:t>　　13万亿养老市场，不是骗局与保健品</a:t>
            </a:r>
            <a:endParaRPr lang="zh-CN" altLang="zh-CN" sz="1400" dirty="0"/>
          </a:p>
          <a:p>
            <a:r>
              <a:rPr lang="zh-CN" altLang="zh-CN" sz="1400" dirty="0"/>
              <a:t>　　</a:t>
            </a: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3"/>
          <p:cNvGrpSpPr/>
          <p:nvPr/>
        </p:nvGrpSpPr>
        <p:grpSpPr>
          <a:xfrm>
            <a:off x="-2965982" y="10048"/>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590245" y="1043305"/>
            <a:ext cx="9158747" cy="9809480"/>
          </a:xfrm>
          <a:prstGeom prst="rect">
            <a:avLst/>
          </a:prstGeom>
          <a:ln>
            <a:noFill/>
          </a:ln>
        </p:spPr>
        <p:txBody>
          <a:bodyPr wrap="square">
            <a:spAutoFit/>
          </a:bodyPr>
          <a:lstStyle/>
          <a:p>
            <a:pPr algn="ctr">
              <a:buClrTx/>
              <a:buSzTx/>
              <a:buFontTx/>
            </a:pPr>
            <a:r>
              <a:rPr lang="zh-CN" altLang="en-US" sz="1600" b="1" dirty="0" smtClean="0"/>
              <a:t>落地推广频碰壁，老年玩具为何好看不好干</a:t>
            </a:r>
            <a:endParaRPr lang="zh-CN" altLang="en-US" sz="1600" b="1" dirty="0" smtClean="0"/>
          </a:p>
          <a:p>
            <a:pPr algn="ctr">
              <a:buClrTx/>
              <a:buSzTx/>
              <a:buFontTx/>
            </a:pPr>
            <a:endParaRPr lang="zh-CN" altLang="en-US" sz="1600" b="1" dirty="0" smtClean="0"/>
          </a:p>
          <a:p>
            <a:r>
              <a:rPr lang="zh-CN" altLang="zh-CN" sz="1400" dirty="0"/>
              <a:t>　　临近“六一”，一些童心未泯的“老朋友”也走入玩具店，寻找起了属于自己的快乐。然而，北京商报记者调查发现，近期位于通州的全国首家老年玩具专营店却在落地推广上屡次碰壁。5月30日，物美超市相关负责人向记者透露，目前公司已决定暂停向旗下社区超市引进老年玩具的计划。同时，养老机构普遍也对老年玩具处于观望态度，大多对此类产品的安全性和质量存疑。</a:t>
            </a:r>
            <a:endParaRPr lang="zh-CN" altLang="zh-CN" sz="1400" dirty="0"/>
          </a:p>
          <a:p>
            <a:pPr algn="l">
              <a:buClrTx/>
              <a:buSzTx/>
              <a:buFontTx/>
            </a:pPr>
            <a:r>
              <a:rPr lang="zh-CN" altLang="zh-CN" sz="1400" dirty="0">
                <a:solidFill>
                  <a:schemeClr val="accent1">
                    <a:lumMod val="75000"/>
                  </a:schemeClr>
                </a:solidFill>
              </a:rPr>
              <a:t>　　http://cnsf99.com/Detail/index.html?id=522&amp;aid=92678</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机构预计2024年我国养老产业将突破10万亿元</a:t>
            </a:r>
            <a:endParaRPr lang="zh-CN" altLang="en-US" sz="1600" b="1" dirty="0" smtClean="0"/>
          </a:p>
          <a:p>
            <a:pPr algn="ctr">
              <a:buClrTx/>
              <a:buSzTx/>
              <a:buFontTx/>
            </a:pPr>
            <a:endParaRPr lang="zh-CN" altLang="en-US" sz="1600" b="1" dirty="0" smtClean="0"/>
          </a:p>
          <a:p>
            <a:r>
              <a:rPr lang="zh-CN" altLang="zh-CN" sz="1400" dirty="0"/>
              <a:t>　　据新华社消息，中共中央政治局5月31日召开会议，听取“十四五”时期积极应对人口老龄化重大政策举措汇报，审议《关于优化生育政策促进人口长期均衡发展的决定》。会议强调，要稳妥实施渐进式延迟法定退休年龄，积极推进职工基本养老保险全国统筹，完善多层次养老保障体系．</a:t>
            </a:r>
            <a:endParaRPr lang="zh-CN" altLang="zh-CN" sz="1400" dirty="0"/>
          </a:p>
          <a:p>
            <a:pPr algn="l">
              <a:buClrTx/>
              <a:buSzTx/>
              <a:buFontTx/>
            </a:pPr>
            <a:r>
              <a:rPr lang="zh-CN" altLang="zh-CN" sz="1400" dirty="0">
                <a:solidFill>
                  <a:schemeClr val="accent1">
                    <a:lumMod val="75000"/>
                  </a:schemeClr>
                </a:solidFill>
              </a:rPr>
              <a:t>　　http://cnsf99.com/Detail/index.html?id=522&amp;aid=92693</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pPr algn="ctr">
              <a:buClrTx/>
              <a:buSzTx/>
              <a:buFontTx/>
            </a:pPr>
            <a:r>
              <a:rPr lang="zh-CN" altLang="en-US" sz="1600" b="1" dirty="0" smtClean="0"/>
              <a:t>　　保健品之伤待解，“候鸟式养老”项目又来，同样是血本无归</a:t>
            </a:r>
            <a:endParaRPr lang="zh-CN" altLang="en-US" sz="1600" b="1" dirty="0" smtClean="0"/>
          </a:p>
          <a:p>
            <a:pPr algn="ctr">
              <a:buClrTx/>
              <a:buSzTx/>
              <a:buFontTx/>
            </a:pPr>
            <a:endParaRPr lang="zh-CN" altLang="en-US" sz="1600" b="1" dirty="0" smtClean="0"/>
          </a:p>
          <a:p>
            <a:pPr algn="l">
              <a:buClrTx/>
              <a:buSzTx/>
              <a:buFontTx/>
            </a:pPr>
            <a:r>
              <a:rPr lang="zh-CN" altLang="zh-CN" sz="1400" dirty="0"/>
              <a:t>　　5月25日本报刊发《花数万元买“药”,其实是固体饮料》报道后,引起了平度市市场监管部门的重视,目前已对此事立案调查。同时，本报报道也引发了网友共鸣,针对保健品之“害”,上百位网友留言,分享与家中老人“拉锯战”的经历,保健品之“害”的背后,还隐藏着亲情之痛。详见《真·探007号案追踪|老人花20万买保健品，家人苦劝遭怼“又没花你的钱”！看保健品套路下的亲情之痛》。</a:t>
            </a:r>
            <a:endParaRPr lang="zh-CN" altLang="zh-CN" sz="1400" dirty="0">
              <a:solidFill>
                <a:schemeClr val="accent1">
                  <a:lumMod val="75000"/>
                </a:schemeClr>
              </a:solidFill>
            </a:endParaRPr>
          </a:p>
          <a:p>
            <a:pPr algn="l">
              <a:buClrTx/>
              <a:buSzTx/>
              <a:buFontTx/>
            </a:pPr>
            <a:r>
              <a:rPr lang="zh-CN" altLang="zh-CN" sz="1400" dirty="0">
                <a:solidFill>
                  <a:schemeClr val="accent1">
                    <a:lumMod val="75000"/>
                  </a:schemeClr>
                </a:solidFill>
              </a:rPr>
              <a:t>　　http://cnsf99.com/Detail/index.html?id=605&amp;aid=92652　　</a:t>
            </a:r>
            <a:endParaRPr lang="zh-CN" altLang="zh-CN" sz="1400" dirty="0">
              <a:solidFill>
                <a:schemeClr val="accent1">
                  <a:lumMod val="75000"/>
                </a:schemeClr>
              </a:solidFill>
            </a:endParaRPr>
          </a:p>
          <a:p>
            <a:pPr algn="l">
              <a:buClrTx/>
              <a:buSzTx/>
              <a:buFontTx/>
            </a:pPr>
            <a:endParaRPr lang="zh-CN" altLang="zh-CN" sz="1400" dirty="0">
              <a:solidFill>
                <a:schemeClr val="accent1">
                  <a:lumMod val="75000"/>
                </a:schemeClr>
              </a:solidFill>
            </a:endParaRPr>
          </a:p>
          <a:p>
            <a:endParaRPr lang="en-US" altLang="zh-CN" sz="1400" dirty="0" smtClean="0"/>
          </a:p>
          <a:p>
            <a:endParaRPr lang="zh-CN" altLang="zh-CN" sz="1600" dirty="0" smtClean="0"/>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en-US" altLang="zh-CN" sz="1335" dirty="0" smtClean="0">
              <a:latin typeface="微软雅黑" panose="020B0503020204020204" charset="-122"/>
              <a:ea typeface="微软雅黑" panose="020B0503020204020204" charset="-122"/>
            </a:endParaRPr>
          </a:p>
          <a:p>
            <a:pPr>
              <a:lnSpc>
                <a:spcPct val="150000"/>
              </a:lnSpc>
              <a:spcBef>
                <a:spcPts val="800"/>
              </a:spcBef>
            </a:pPr>
            <a:endParaRPr lang="zh-CN" altLang="en-US" sz="1335" dirty="0">
              <a:latin typeface="微软雅黑" panose="020B0503020204020204" charset="-122"/>
              <a:ea typeface="微软雅黑" panose="020B0503020204020204" charset="-122"/>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965982" y="-6243"/>
            <a:ext cx="15157982" cy="6847952"/>
            <a:chOff x="-2965982" y="10048"/>
            <a:chExt cx="15157982" cy="6847952"/>
          </a:xfrm>
        </p:grpSpPr>
        <p:sp>
          <p:nvSpPr>
            <p:cNvPr id="12" name="矩形 11"/>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0048"/>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16" name="图片 1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grpSp>
      <p:sp>
        <p:nvSpPr>
          <p:cNvPr id="13" name="矩形 12"/>
          <p:cNvSpPr/>
          <p:nvPr/>
        </p:nvSpPr>
        <p:spPr>
          <a:xfrm>
            <a:off x="1238216" y="2890165"/>
            <a:ext cx="2667019" cy="979307"/>
          </a:xfrm>
          <a:prstGeom prst="rect">
            <a:avLst/>
          </a:prstGeom>
          <a:ln>
            <a:noFill/>
          </a:ln>
        </p:spPr>
        <p:txBody>
          <a:bodyPr wrap="square">
            <a:spAutoFit/>
          </a:bodyPr>
          <a:lstStyle/>
          <a:p>
            <a:pPr>
              <a:lnSpc>
                <a:spcPct val="150000"/>
              </a:lnSpc>
              <a:spcBef>
                <a:spcPts val="800"/>
              </a:spcBef>
              <a:buFontTx/>
              <a:buChar char="-"/>
            </a:pPr>
            <a:r>
              <a:rPr lang="zh-CN" altLang="en-US" sz="1335" dirty="0" smtClean="0">
                <a:latin typeface="微软雅黑" panose="020B0503020204020204" charset="-122"/>
                <a:ea typeface="微软雅黑" panose="020B0503020204020204" charset="-122"/>
              </a:rPr>
              <a:t>与众多媒体</a:t>
            </a:r>
            <a:r>
              <a:rPr lang="zh-CN" altLang="en-US" sz="1335" dirty="0">
                <a:latin typeface="微软雅黑" panose="020B0503020204020204" charset="-122"/>
                <a:ea typeface="微软雅黑" panose="020B0503020204020204" charset="-122"/>
              </a:rPr>
              <a:t>建立了深入的合作关系，确保各类报道的及时、权威、深入、丰富。</a:t>
            </a:r>
            <a:endParaRPr lang="zh-CN" altLang="en-US" sz="1335" dirty="0">
              <a:latin typeface="微软雅黑" panose="020B0503020204020204" charset="-122"/>
              <a:ea typeface="微软雅黑" panose="020B0503020204020204" charset="-122"/>
            </a:endParaRPr>
          </a:p>
        </p:txBody>
      </p:sp>
      <p:sp>
        <p:nvSpPr>
          <p:cNvPr id="17" name="矩形 16"/>
          <p:cNvSpPr/>
          <p:nvPr/>
        </p:nvSpPr>
        <p:spPr>
          <a:xfrm>
            <a:off x="6096043" y="1397318"/>
            <a:ext cx="4656000" cy="1131079"/>
          </a:xfrm>
          <a:prstGeom prst="rect">
            <a:avLst/>
          </a:prstGeom>
        </p:spPr>
        <p:txBody>
          <a:bodyPr wrap="square">
            <a:spAutoFit/>
          </a:bodyPr>
          <a:lstStyle/>
          <a:p>
            <a:pPr>
              <a:lnSpc>
                <a:spcPts val="2665"/>
              </a:lnSpc>
            </a:pPr>
            <a:r>
              <a:rPr lang="zh-CN" altLang="en-US" sz="1865" b="1" dirty="0">
                <a:latin typeface="微软雅黑" panose="020B0503020204020204" charset="-122"/>
                <a:ea typeface="微软雅黑" panose="020B0503020204020204" charset="-122"/>
              </a:rPr>
              <a:t>具有 </a:t>
            </a:r>
            <a:r>
              <a:rPr lang="en-US" altLang="zh-CN" sz="1865" b="1" dirty="0">
                <a:latin typeface="微软雅黑" panose="020B0503020204020204" charset="-122"/>
                <a:ea typeface="微软雅黑" panose="020B0503020204020204" charset="-122"/>
              </a:rPr>
              <a:t>—— </a:t>
            </a:r>
            <a:r>
              <a:rPr lang="zh-CN" altLang="en-US" sz="1865" b="1" dirty="0" smtClean="0">
                <a:latin typeface="微软雅黑" panose="020B0503020204020204" charset="-122"/>
                <a:ea typeface="微软雅黑" panose="020B0503020204020204" charset="-122"/>
              </a:rPr>
              <a:t>权威综合门户优势</a:t>
            </a:r>
            <a:endParaRPr lang="zh-CN" altLang="en-US" sz="1865" b="1" dirty="0" smtClean="0">
              <a:latin typeface="微软雅黑" panose="020B0503020204020204" charset="-122"/>
              <a:ea typeface="微软雅黑" panose="020B0503020204020204" charset="-122"/>
            </a:endParaRPr>
          </a:p>
          <a:p>
            <a:pPr>
              <a:lnSpc>
                <a:spcPts val="2665"/>
              </a:lnSpc>
            </a:pPr>
            <a:r>
              <a:rPr lang="zh-CN" altLang="en-US" sz="1335" dirty="0" smtClean="0">
                <a:latin typeface="微软雅黑" panose="020B0503020204020204" charset="-122"/>
                <a:ea typeface="微软雅黑" panose="020B0503020204020204" charset="-122"/>
              </a:rPr>
              <a:t>中国养老健康产业综合门户，涵盖养老健康产业各个专业细节，以专业的角度传递及时资讯；</a:t>
            </a:r>
            <a:endParaRPr lang="zh-CN" altLang="en-US" sz="1465" dirty="0"/>
          </a:p>
        </p:txBody>
      </p:sp>
      <p:cxnSp>
        <p:nvCxnSpPr>
          <p:cNvPr id="18" name="直接连接符 17"/>
          <p:cNvCxnSpPr/>
          <p:nvPr/>
        </p:nvCxnSpPr>
        <p:spPr>
          <a:xfrm flipH="1">
            <a:off x="3905235" y="2546349"/>
            <a:ext cx="6858048" cy="2117"/>
          </a:xfrm>
          <a:prstGeom prst="line">
            <a:avLst/>
          </a:prstGeom>
          <a:ln w="3175">
            <a:solidFill>
              <a:schemeClr val="tx1">
                <a:lumMod val="75000"/>
                <a:lumOff val="25000"/>
              </a:schemeClr>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905235" y="4165610"/>
            <a:ext cx="6953299" cy="2117"/>
          </a:xfrm>
          <a:prstGeom prst="line">
            <a:avLst/>
          </a:prstGeom>
          <a:ln w="3175">
            <a:solidFill>
              <a:schemeClr val="tx1">
                <a:lumMod val="75000"/>
                <a:lumOff val="25000"/>
              </a:schemeClr>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905235" y="5784872"/>
            <a:ext cx="6762797" cy="2117"/>
          </a:xfrm>
          <a:prstGeom prst="line">
            <a:avLst/>
          </a:prstGeom>
          <a:ln w="3175">
            <a:solidFill>
              <a:schemeClr val="tx1">
                <a:lumMod val="75000"/>
                <a:lumOff val="25000"/>
              </a:schemeClr>
            </a:solidFill>
            <a:prstDash val="sys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6096043" y="2737017"/>
            <a:ext cx="4656000" cy="1477328"/>
          </a:xfrm>
          <a:prstGeom prst="rect">
            <a:avLst/>
          </a:prstGeom>
        </p:spPr>
        <p:txBody>
          <a:bodyPr wrap="square">
            <a:spAutoFit/>
          </a:bodyPr>
          <a:lstStyle/>
          <a:p>
            <a:pPr>
              <a:lnSpc>
                <a:spcPts val="2665"/>
              </a:lnSpc>
            </a:pPr>
            <a:r>
              <a:rPr lang="zh-CN" altLang="en-US" sz="1865" b="1" dirty="0">
                <a:latin typeface="微软雅黑" panose="020B0503020204020204" charset="-122"/>
                <a:ea typeface="微软雅黑" panose="020B0503020204020204" charset="-122"/>
              </a:rPr>
              <a:t>面向 </a:t>
            </a:r>
            <a:r>
              <a:rPr lang="en-US" altLang="zh-CN" sz="1865" b="1" dirty="0">
                <a:latin typeface="微软雅黑" panose="020B0503020204020204" charset="-122"/>
                <a:ea typeface="微软雅黑" panose="020B0503020204020204" charset="-122"/>
              </a:rPr>
              <a:t>—— </a:t>
            </a:r>
            <a:r>
              <a:rPr lang="zh-CN" altLang="en-US" sz="1865" b="1" dirty="0" smtClean="0">
                <a:latin typeface="微软雅黑" panose="020B0503020204020204" charset="-122"/>
                <a:ea typeface="微软雅黑" panose="020B0503020204020204" charset="-122"/>
              </a:rPr>
              <a:t>中国养老健康产业从业人员</a:t>
            </a:r>
            <a:endParaRPr lang="en-US" altLang="zh-CN" sz="1865" b="1" dirty="0" smtClean="0">
              <a:latin typeface="微软雅黑" panose="020B0503020204020204" charset="-122"/>
              <a:ea typeface="微软雅黑" panose="020B0503020204020204" charset="-122"/>
            </a:endParaRPr>
          </a:p>
          <a:p>
            <a:pPr>
              <a:lnSpc>
                <a:spcPts val="2665"/>
              </a:lnSpc>
            </a:pPr>
            <a:r>
              <a:rPr lang="zh-CN" altLang="en-US" sz="1335" dirty="0" smtClean="0">
                <a:latin typeface="微软雅黑" panose="020B0503020204020204" charset="-122"/>
                <a:ea typeface="微软雅黑" panose="020B0503020204020204" charset="-122"/>
              </a:rPr>
              <a:t>中国健康养老产业从业人员包括基层人员、中层管理以及</a:t>
            </a:r>
            <a:r>
              <a:rPr lang="zh-CN" altLang="en-US" sz="1335" b="1" dirty="0" smtClean="0">
                <a:solidFill>
                  <a:srgbClr val="FF0000"/>
                </a:solidFill>
                <a:latin typeface="微软雅黑" panose="020B0503020204020204" charset="-122"/>
                <a:ea typeface="微软雅黑" panose="020B0503020204020204" charset="-122"/>
              </a:rPr>
              <a:t>高层管理人员</a:t>
            </a:r>
            <a:r>
              <a:rPr lang="zh-CN" altLang="en-US" sz="1335" dirty="0" smtClean="0">
                <a:latin typeface="微软雅黑" panose="020B0503020204020204" charset="-122"/>
                <a:ea typeface="微软雅黑" panose="020B0503020204020204" charset="-122"/>
              </a:rPr>
              <a:t>以及</a:t>
            </a:r>
            <a:r>
              <a:rPr lang="zh-CN" altLang="en-US" sz="1335" b="1" dirty="0" smtClean="0">
                <a:solidFill>
                  <a:srgbClr val="FF0000"/>
                </a:solidFill>
                <a:latin typeface="微软雅黑" panose="020B0503020204020204" charset="-122"/>
                <a:ea typeface="微软雅黑" panose="020B0503020204020204" charset="-122"/>
              </a:rPr>
              <a:t>投资机构</a:t>
            </a:r>
            <a:r>
              <a:rPr lang="zh-CN" altLang="en-US" sz="1335" dirty="0" smtClean="0">
                <a:latin typeface="微软雅黑" panose="020B0503020204020204" charset="-122"/>
                <a:ea typeface="微软雅黑" panose="020B0503020204020204" charset="-122"/>
              </a:rPr>
              <a:t>和</a:t>
            </a:r>
            <a:r>
              <a:rPr lang="zh-CN" altLang="en-US" sz="1335" b="1" dirty="0" smtClean="0">
                <a:solidFill>
                  <a:srgbClr val="FF0000"/>
                </a:solidFill>
                <a:latin typeface="微软雅黑" panose="020B0503020204020204" charset="-122"/>
                <a:ea typeface="微软雅黑" panose="020B0503020204020204" charset="-122"/>
              </a:rPr>
              <a:t>决策层</a:t>
            </a:r>
            <a:r>
              <a:rPr lang="zh-CN" altLang="en-US" sz="1335" dirty="0" smtClean="0">
                <a:latin typeface="微软雅黑" panose="020B0503020204020204" charset="-122"/>
                <a:ea typeface="微软雅黑" panose="020B0503020204020204" charset="-122"/>
              </a:rPr>
              <a:t>等健康养老全产业链养老智库平台；</a:t>
            </a:r>
            <a:endParaRPr lang="zh-CN" altLang="en-US" sz="1465" dirty="0"/>
          </a:p>
        </p:txBody>
      </p:sp>
      <p:sp>
        <p:nvSpPr>
          <p:cNvPr id="25" name="矩形 24"/>
          <p:cNvSpPr/>
          <p:nvPr/>
        </p:nvSpPr>
        <p:spPr>
          <a:xfrm flipH="1">
            <a:off x="6096000" y="4728645"/>
            <a:ext cx="4572032" cy="1131079"/>
          </a:xfrm>
          <a:prstGeom prst="rect">
            <a:avLst/>
          </a:prstGeom>
        </p:spPr>
        <p:txBody>
          <a:bodyPr wrap="square">
            <a:spAutoFit/>
          </a:bodyPr>
          <a:lstStyle/>
          <a:p>
            <a:pPr>
              <a:lnSpc>
                <a:spcPts val="2665"/>
              </a:lnSpc>
            </a:pPr>
            <a:r>
              <a:rPr lang="zh-CN" altLang="en-US" sz="1865" b="1" dirty="0">
                <a:latin typeface="微软雅黑" panose="020B0503020204020204" charset="-122"/>
                <a:ea typeface="微软雅黑" panose="020B0503020204020204" charset="-122"/>
              </a:rPr>
              <a:t>传播 </a:t>
            </a:r>
            <a:r>
              <a:rPr lang="en-US" altLang="zh-CN" sz="1865" b="1" dirty="0">
                <a:latin typeface="微软雅黑" panose="020B0503020204020204" charset="-122"/>
                <a:ea typeface="微软雅黑" panose="020B0503020204020204" charset="-122"/>
              </a:rPr>
              <a:t>—— </a:t>
            </a:r>
            <a:r>
              <a:rPr lang="zh-CN" altLang="en-US" sz="1865" b="1" dirty="0" smtClean="0">
                <a:latin typeface="微软雅黑" panose="020B0503020204020204" charset="-122"/>
                <a:ea typeface="微软雅黑" panose="020B0503020204020204" charset="-122"/>
              </a:rPr>
              <a:t>专业及时准确的传递价值</a:t>
            </a:r>
            <a:endParaRPr lang="en-US" altLang="zh-CN" sz="1865" dirty="0">
              <a:latin typeface="微软雅黑" panose="020B0503020204020204" charset="-122"/>
              <a:ea typeface="微软雅黑" panose="020B0503020204020204" charset="-122"/>
            </a:endParaRPr>
          </a:p>
          <a:p>
            <a:pPr>
              <a:lnSpc>
                <a:spcPts val="2665"/>
              </a:lnSpc>
            </a:pPr>
            <a:r>
              <a:rPr lang="zh-CN" altLang="en-US" sz="1335" dirty="0" smtClean="0">
                <a:latin typeface="微软雅黑" panose="020B0503020204020204" charset="-122"/>
                <a:ea typeface="微软雅黑" panose="020B0503020204020204" charset="-122"/>
              </a:rPr>
              <a:t>传递价值，传递养老健康产业根本价值与发展方向，分析解读政策引领行业风向</a:t>
            </a:r>
            <a:r>
              <a:rPr lang="en-US" altLang="zh-CN" sz="1335" dirty="0" smtClean="0">
                <a:latin typeface="微软雅黑" panose="020B0503020204020204" charset="-122"/>
                <a:ea typeface="微软雅黑" panose="020B0503020204020204" charset="-122"/>
              </a:rPr>
              <a:t>；</a:t>
            </a:r>
            <a:endParaRPr lang="zh-CN" altLang="en-US" sz="1465" dirty="0"/>
          </a:p>
        </p:txBody>
      </p:sp>
      <p:cxnSp>
        <p:nvCxnSpPr>
          <p:cNvPr id="28" name="直接连接符 27"/>
          <p:cNvCxnSpPr/>
          <p:nvPr/>
        </p:nvCxnSpPr>
        <p:spPr>
          <a:xfrm rot="5400000">
            <a:off x="2197707" y="4158625"/>
            <a:ext cx="4176000" cy="1060"/>
          </a:xfrm>
          <a:prstGeom prst="line">
            <a:avLst/>
          </a:prstGeom>
          <a:ln w="31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1" name="图片 30">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40" y="2164249"/>
            <a:ext cx="2638608" cy="635360"/>
          </a:xfrm>
          <a:prstGeom prst="rect">
            <a:avLst/>
          </a:prstGeom>
        </p:spPr>
      </p:pic>
      <p:sp>
        <p:nvSpPr>
          <p:cNvPr id="32" name="KSO_Shape"/>
          <p:cNvSpPr/>
          <p:nvPr/>
        </p:nvSpPr>
        <p:spPr>
          <a:xfrm>
            <a:off x="4512435" y="4652992"/>
            <a:ext cx="1494971" cy="1371778"/>
          </a:xfrm>
          <a:prstGeom prst="roundRect">
            <a:avLst>
              <a:gd name="adj" fmla="val 50000"/>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KSO_Shape"/>
          <p:cNvSpPr/>
          <p:nvPr/>
        </p:nvSpPr>
        <p:spPr>
          <a:xfrm>
            <a:off x="4476739" y="1173223"/>
            <a:ext cx="1524011" cy="1524011"/>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endParaRPr>
          </a:p>
        </p:txBody>
      </p:sp>
      <p:sp>
        <p:nvSpPr>
          <p:cNvPr id="38" name="KSO_Shape"/>
          <p:cNvSpPr/>
          <p:nvPr/>
        </p:nvSpPr>
        <p:spPr>
          <a:xfrm>
            <a:off x="4531020" y="2927351"/>
            <a:ext cx="1428760" cy="1428760"/>
          </a:xfrm>
          <a:prstGeom prst="ellipse">
            <a:avLst/>
          </a:prstGeom>
          <a:blipFill rotWithShape="0">
            <a:blip r:embed="rId5" cstate="print"/>
            <a:stretch>
              <a:fillRect/>
            </a:stretch>
          </a:blipFill>
          <a:ln w="38100">
            <a:solidFill>
              <a:schemeClr val="bg1"/>
            </a:solidFill>
          </a:ln>
          <a:effectLst>
            <a:outerShdw blurRad="63500" sx="102000" sy="102000" algn="ctr" rotWithShape="0">
              <a:prstClr val="black">
                <a:alpha val="40000"/>
              </a:prstClr>
            </a:outerShdw>
          </a:effectLst>
        </p:spPr>
        <p:style>
          <a:lnRef idx="0">
            <a:schemeClr val="lt1">
              <a:hueOff val="0"/>
              <a:satOff val="0"/>
              <a:lumOff val="0"/>
              <a:alphaOff val="0"/>
            </a:schemeClr>
          </a:lnRef>
          <a:fillRef idx="1">
            <a:scrgbClr r="0" g="0" b="0"/>
          </a:fillRef>
          <a:effectRef idx="2">
            <a:schemeClr val="accent2">
              <a:tint val="50000"/>
              <a:hueOff val="2501437"/>
              <a:satOff val="-2230"/>
              <a:lumOff val="6"/>
              <a:alphaOff val="0"/>
            </a:schemeClr>
          </a:effectRef>
          <a:fontRef idx="minor">
            <a:schemeClr val="lt1">
              <a:hueOff val="0"/>
              <a:satOff val="0"/>
              <a:lumOff val="0"/>
              <a:alphaOff val="0"/>
            </a:schemeClr>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endParaRPr>
          </a:p>
        </p:txBody>
      </p:sp>
      <p:sp>
        <p:nvSpPr>
          <p:cNvPr id="39"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0"/>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6" name="图片 5">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21" y="1412547"/>
            <a:ext cx="1468865" cy="5088737"/>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595" y="1412547"/>
            <a:ext cx="2206158" cy="5088737"/>
          </a:xfrm>
          <a:prstGeom prst="rect">
            <a:avLst/>
          </a:prstGeom>
        </p:spPr>
      </p:pic>
      <p:sp>
        <p:nvSpPr>
          <p:cNvPr id="16" name="Shape 526"/>
          <p:cNvSpPr/>
          <p:nvPr/>
        </p:nvSpPr>
        <p:spPr>
          <a:xfrm>
            <a:off x="5357302" y="5626273"/>
            <a:ext cx="6079671" cy="646331"/>
          </a:xfrm>
          <a:prstGeom prst="rect">
            <a:avLst/>
          </a:prstGeom>
          <a:ln w="12700">
            <a:miter lim="400000"/>
          </a:ln>
        </p:spPr>
        <p:txBody>
          <a:bodyPr wrap="square" lIns="45719" rIns="45719">
            <a:spAutoFit/>
          </a:bodyPr>
          <a:lstStyle/>
          <a:p>
            <a:pPr>
              <a:defRPr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i="1" dirty="0" smtClean="0">
                <a:solidFill>
                  <a:srgbClr val="002060"/>
                </a:solidFill>
                <a:latin typeface="华文细黑" panose="02010600040101010101" pitchFamily="2" charset="-122"/>
                <a:ea typeface="华文细黑" panose="02010600040101010101" pitchFamily="2" charset="-122"/>
              </a:rPr>
              <a:t>是广大养老健康医疗康复厂商和相关展会宣传的强力支撑！</a:t>
            </a:r>
            <a:endParaRPr lang="en-US" altLang="zh-CN" i="1" dirty="0" smtClean="0">
              <a:solidFill>
                <a:srgbClr val="002060"/>
              </a:solidFill>
              <a:latin typeface="华文细黑" panose="02010600040101010101" pitchFamily="2" charset="-122"/>
              <a:ea typeface="华文细黑" panose="02010600040101010101" pitchFamily="2" charset="-122"/>
            </a:endParaRPr>
          </a:p>
          <a:p>
            <a:pPr>
              <a:defRPr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i="1" dirty="0" smtClean="0">
                <a:solidFill>
                  <a:srgbClr val="002060"/>
                </a:solidFill>
                <a:latin typeface="华文细黑" panose="02010600040101010101" pitchFamily="2" charset="-122"/>
                <a:ea typeface="华文细黑" panose="02010600040101010101" pitchFamily="2" charset="-122"/>
              </a:rPr>
              <a:t>是中国养老产业从业人员的学习交流园地！</a:t>
            </a:r>
            <a:endParaRPr i="1" dirty="0">
              <a:solidFill>
                <a:srgbClr val="002060"/>
              </a:solidFill>
              <a:latin typeface="华文细黑" panose="02010600040101010101" pitchFamily="2" charset="-122"/>
              <a:ea typeface="华文细黑" panose="02010600040101010101" pitchFamily="2" charset="-122"/>
            </a:endParaRPr>
          </a:p>
        </p:txBody>
      </p:sp>
      <p:sp>
        <p:nvSpPr>
          <p:cNvPr id="21" name="Shape 511"/>
          <p:cNvSpPr/>
          <p:nvPr/>
        </p:nvSpPr>
        <p:spPr>
          <a:xfrm>
            <a:off x="5452654" y="1471958"/>
            <a:ext cx="6785512" cy="1149033"/>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800" dirty="0">
                <a:solidFill>
                  <a:schemeClr val="tx1"/>
                </a:solidFill>
                <a:latin typeface="楷体" panose="02010609060101010101" pitchFamily="49" charset="-122"/>
                <a:ea typeface="楷体" panose="02010609060101010101" pitchFamily="49" charset="-122"/>
              </a:rPr>
              <a:t>支持</a:t>
            </a:r>
            <a:r>
              <a:rPr lang="zh-CN" altLang="en-US" sz="4000" dirty="0" smtClean="0">
                <a:solidFill>
                  <a:srgbClr val="FF0000"/>
                </a:solidFill>
                <a:latin typeface="楷体" panose="02010609060101010101" pitchFamily="49" charset="-122"/>
                <a:ea typeface="楷体" panose="02010609060101010101" pitchFamily="49" charset="-122"/>
              </a:rPr>
              <a:t>养老</a:t>
            </a:r>
            <a:r>
              <a:rPr lang="en-US" altLang="zh-CN" sz="4000" dirty="0" smtClean="0">
                <a:solidFill>
                  <a:srgbClr val="FF0000"/>
                </a:solidFill>
                <a:latin typeface="楷体" panose="02010609060101010101" pitchFamily="49" charset="-122"/>
                <a:ea typeface="楷体" panose="02010609060101010101" pitchFamily="49" charset="-122"/>
              </a:rPr>
              <a:t>+</a:t>
            </a:r>
            <a:r>
              <a:rPr lang="zh-CN" altLang="en-US" sz="2800" dirty="0" smtClean="0">
                <a:solidFill>
                  <a:schemeClr val="tx1"/>
                </a:solidFill>
                <a:latin typeface="楷体" panose="02010609060101010101" pitchFamily="49" charset="-122"/>
                <a:ea typeface="楷体" panose="02010609060101010101" pitchFamily="49" charset="-122"/>
              </a:rPr>
              <a:t>互联网</a:t>
            </a:r>
            <a:r>
              <a:rPr lang="en-US" altLang="zh-CN" sz="2800" dirty="0" smtClean="0">
                <a:solidFill>
                  <a:schemeClr val="tx1"/>
                </a:solidFill>
                <a:latin typeface="楷体" panose="02010609060101010101" pitchFamily="49" charset="-122"/>
                <a:ea typeface="楷体" panose="02010609060101010101" pitchFamily="49" charset="-122"/>
              </a:rPr>
              <a:t>+</a:t>
            </a:r>
            <a:r>
              <a:rPr lang="zh-CN" altLang="en-US" sz="2800" dirty="0" smtClean="0">
                <a:solidFill>
                  <a:schemeClr val="tx1"/>
                </a:solidFill>
                <a:latin typeface="楷体" panose="02010609060101010101" pitchFamily="49" charset="-122"/>
                <a:ea typeface="楷体" panose="02010609060101010101" pitchFamily="49" charset="-122"/>
              </a:rPr>
              <a:t>物联网 </a:t>
            </a:r>
            <a:endParaRPr lang="en-US" altLang="zh-CN" sz="2800" dirty="0" smtClean="0">
              <a:solidFill>
                <a:schemeClr val="tx1"/>
              </a:solidFill>
              <a:latin typeface="楷体" panose="02010609060101010101" pitchFamily="49" charset="-122"/>
              <a:ea typeface="楷体" panose="02010609060101010101" pitchFamily="49" charset="-122"/>
            </a:endParaRPr>
          </a:p>
          <a:p>
            <a:r>
              <a:rPr lang="en-US" altLang="zh-CN" sz="2800" dirty="0">
                <a:solidFill>
                  <a:schemeClr val="tx1"/>
                </a:solidFill>
                <a:latin typeface="楷体" panose="02010609060101010101" pitchFamily="49" charset="-122"/>
                <a:ea typeface="楷体" panose="02010609060101010101" pitchFamily="49" charset="-122"/>
              </a:rPr>
              <a:t> </a:t>
            </a:r>
            <a:r>
              <a:rPr lang="en-US" altLang="zh-CN" sz="2800" dirty="0" smtClean="0">
                <a:solidFill>
                  <a:schemeClr val="tx1"/>
                </a:solidFill>
                <a:latin typeface="楷体" panose="02010609060101010101" pitchFamily="49" charset="-122"/>
                <a:ea typeface="楷体" panose="02010609060101010101" pitchFamily="49" charset="-122"/>
              </a:rPr>
              <a:t>           </a:t>
            </a:r>
            <a:r>
              <a:rPr lang="zh-CN" altLang="en-US" sz="2800" dirty="0" smtClean="0">
                <a:solidFill>
                  <a:schemeClr val="tx1"/>
                </a:solidFill>
                <a:latin typeface="楷体" panose="02010609060101010101" pitchFamily="49" charset="-122"/>
                <a:ea typeface="楷体" panose="02010609060101010101" pitchFamily="49" charset="-122"/>
              </a:rPr>
              <a:t>打造中国健康养老产业未来</a:t>
            </a:r>
            <a:endParaRPr sz="2800" dirty="0">
              <a:solidFill>
                <a:schemeClr val="tx1"/>
              </a:solidFill>
              <a:latin typeface="楷体" panose="02010609060101010101" pitchFamily="49" charset="-122"/>
              <a:ea typeface="楷体" panose="02010609060101010101" pitchFamily="49" charset="-122"/>
            </a:endParaRPr>
          </a:p>
        </p:txBody>
      </p:sp>
      <p:sp>
        <p:nvSpPr>
          <p:cNvPr id="23" name="圆角矩形 22"/>
          <p:cNvSpPr/>
          <p:nvPr/>
        </p:nvSpPr>
        <p:spPr>
          <a:xfrm>
            <a:off x="5834809" y="851701"/>
            <a:ext cx="5124659" cy="6549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n w="12700">
                  <a:solidFill>
                    <a:schemeClr val="bg1"/>
                  </a:solidFill>
                </a:ln>
                <a:latin typeface="+mj-ea"/>
                <a:ea typeface="+mj-ea"/>
              </a:rPr>
              <a:t>中国养老产业权威综合门户</a:t>
            </a:r>
            <a:endParaRPr lang="zh-CN" altLang="en-US" sz="2400" b="1" dirty="0">
              <a:ln w="12700">
                <a:solidFill>
                  <a:schemeClr val="bg1"/>
                </a:solidFill>
              </a:ln>
              <a:latin typeface="+mj-ea"/>
              <a:ea typeface="+mj-ea"/>
            </a:endParaRPr>
          </a:p>
        </p:txBody>
      </p:sp>
      <p:grpSp>
        <p:nvGrpSpPr>
          <p:cNvPr id="5" name="组合 4"/>
          <p:cNvGrpSpPr/>
          <p:nvPr/>
        </p:nvGrpSpPr>
        <p:grpSpPr>
          <a:xfrm>
            <a:off x="6457291" y="2678473"/>
            <a:ext cx="4923721" cy="2910557"/>
            <a:chOff x="4958280" y="2678473"/>
            <a:chExt cx="4923721" cy="2910557"/>
          </a:xfrm>
        </p:grpSpPr>
        <p:grpSp>
          <p:nvGrpSpPr>
            <p:cNvPr id="17" name="组合 16"/>
            <p:cNvGrpSpPr/>
            <p:nvPr/>
          </p:nvGrpSpPr>
          <p:grpSpPr>
            <a:xfrm>
              <a:off x="4958280" y="4096592"/>
              <a:ext cx="4923721" cy="1492438"/>
              <a:chOff x="6271870" y="3391489"/>
              <a:chExt cx="4923721" cy="1492438"/>
            </a:xfrm>
          </p:grpSpPr>
          <p:sp>
            <p:nvSpPr>
              <p:cNvPr id="18" name="Shape 511"/>
              <p:cNvSpPr/>
              <p:nvPr/>
            </p:nvSpPr>
            <p:spPr>
              <a:xfrm>
                <a:off x="6271870" y="3391489"/>
                <a:ext cx="3661259" cy="471924"/>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400" dirty="0" smtClean="0">
                    <a:solidFill>
                      <a:schemeClr val="tx1"/>
                    </a:solidFill>
                    <a:latin typeface="方正姚体" panose="02010601030101010101" pitchFamily="2" charset="-122"/>
                    <a:ea typeface="方正姚体" panose="02010601030101010101" pitchFamily="2" charset="-122"/>
                  </a:rPr>
                  <a:t>行业垂直门户</a:t>
                </a:r>
                <a:r>
                  <a:rPr lang="en-US" altLang="zh-CN" sz="2400" dirty="0" smtClean="0">
                    <a:solidFill>
                      <a:schemeClr val="tx1"/>
                    </a:solidFill>
                    <a:latin typeface="方正姚体" panose="02010601030101010101" pitchFamily="2" charset="-122"/>
                    <a:ea typeface="方正姚体" panose="02010601030101010101" pitchFamily="2" charset="-122"/>
                  </a:rPr>
                  <a:t>+</a:t>
                </a:r>
                <a:r>
                  <a:rPr lang="zh-CN" altLang="en-US" sz="2400" dirty="0" smtClean="0">
                    <a:solidFill>
                      <a:schemeClr val="tx1"/>
                    </a:solidFill>
                    <a:latin typeface="方正姚体" panose="02010601030101010101" pitchFamily="2" charset="-122"/>
                    <a:ea typeface="方正姚体" panose="02010601030101010101" pitchFamily="2" charset="-122"/>
                  </a:rPr>
                  <a:t>微信订阅号</a:t>
                </a:r>
                <a:endParaRPr sz="2400" dirty="0">
                  <a:solidFill>
                    <a:schemeClr val="tx1"/>
                  </a:solidFill>
                  <a:latin typeface="方正姚体" panose="02010601030101010101" pitchFamily="2" charset="-122"/>
                  <a:ea typeface="方正姚体" panose="02010601030101010101" pitchFamily="2" charset="-122"/>
                </a:endParaRPr>
              </a:p>
            </p:txBody>
          </p:sp>
          <p:sp>
            <p:nvSpPr>
              <p:cNvPr id="19" name="Shape 511"/>
              <p:cNvSpPr/>
              <p:nvPr/>
            </p:nvSpPr>
            <p:spPr>
              <a:xfrm>
                <a:off x="7030027" y="3902093"/>
                <a:ext cx="3560270" cy="471924"/>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400" dirty="0" smtClean="0">
                    <a:solidFill>
                      <a:schemeClr val="tx1"/>
                    </a:solidFill>
                    <a:latin typeface="方正姚体" panose="02010601030101010101" pitchFamily="2" charset="-122"/>
                    <a:ea typeface="方正姚体" panose="02010601030101010101" pitchFamily="2" charset="-122"/>
                  </a:rPr>
                  <a:t>门户网站日均</a:t>
                </a:r>
                <a:r>
                  <a:rPr lang="en-US" altLang="zh-CN" sz="2400" dirty="0" smtClean="0">
                    <a:solidFill>
                      <a:schemeClr val="tx1"/>
                    </a:solidFill>
                    <a:latin typeface="方正姚体" panose="02010601030101010101" pitchFamily="2" charset="-122"/>
                    <a:ea typeface="方正姚体" panose="02010601030101010101" pitchFamily="2" charset="-122"/>
                  </a:rPr>
                  <a:t>UV</a:t>
                </a:r>
                <a:r>
                  <a:rPr lang="zh-CN" altLang="en-US" sz="2400" dirty="0" smtClean="0">
                    <a:solidFill>
                      <a:schemeClr val="tx1"/>
                    </a:solidFill>
                    <a:latin typeface="方正姚体" panose="02010601030101010101" pitchFamily="2" charset="-122"/>
                    <a:ea typeface="方正姚体" panose="02010601030101010101" pitchFamily="2" charset="-122"/>
                  </a:rPr>
                  <a:t>超过</a:t>
                </a:r>
                <a:r>
                  <a:rPr lang="en-US" altLang="zh-CN" sz="2400" dirty="0" smtClean="0">
                    <a:solidFill>
                      <a:schemeClr val="tx1"/>
                    </a:solidFill>
                    <a:latin typeface="方正姚体" panose="02010601030101010101" pitchFamily="2" charset="-122"/>
                    <a:ea typeface="方正姚体" panose="02010601030101010101" pitchFamily="2" charset="-122"/>
                  </a:rPr>
                  <a:t>5000</a:t>
                </a:r>
                <a:endParaRPr sz="2400" dirty="0">
                  <a:solidFill>
                    <a:schemeClr val="tx1"/>
                  </a:solidFill>
                  <a:latin typeface="方正姚体" panose="02010601030101010101" pitchFamily="2" charset="-122"/>
                  <a:ea typeface="方正姚体" panose="02010601030101010101" pitchFamily="2" charset="-122"/>
                </a:endParaRPr>
              </a:p>
            </p:txBody>
          </p:sp>
          <p:sp>
            <p:nvSpPr>
              <p:cNvPr id="20" name="Shape 511"/>
              <p:cNvSpPr/>
              <p:nvPr/>
            </p:nvSpPr>
            <p:spPr>
              <a:xfrm>
                <a:off x="7723411" y="4413392"/>
                <a:ext cx="3472180" cy="470535"/>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400" dirty="0" smtClean="0">
                    <a:solidFill>
                      <a:schemeClr val="tx1"/>
                    </a:solidFill>
                    <a:latin typeface="方正姚体" panose="02010601030101010101" pitchFamily="2" charset="-122"/>
                    <a:ea typeface="方正姚体" panose="02010601030101010101" pitchFamily="2" charset="-122"/>
                  </a:rPr>
                  <a:t>公众号粉丝</a:t>
                </a:r>
                <a:r>
                  <a:rPr lang="zh-CN" altLang="en-US" sz="2400" dirty="0" smtClean="0">
                    <a:solidFill>
                      <a:schemeClr val="tx1"/>
                    </a:solidFill>
                    <a:latin typeface="方正姚体" panose="02010601030101010101" pitchFamily="2" charset="-122"/>
                    <a:ea typeface="方正姚体" panose="02010601030101010101" pitchFamily="2" charset="-122"/>
                  </a:rPr>
                  <a:t>达</a:t>
                </a:r>
                <a:r>
                  <a:rPr lang="en-US" altLang="zh-CN" sz="2400" dirty="0">
                    <a:solidFill>
                      <a:schemeClr val="tx1"/>
                    </a:solidFill>
                    <a:latin typeface="方正姚体" panose="02010601030101010101" pitchFamily="2" charset="-122"/>
                    <a:ea typeface="方正姚体" panose="02010601030101010101" pitchFamily="2" charset="-122"/>
                  </a:rPr>
                  <a:t>100</a:t>
                </a:r>
                <a:r>
                  <a:rPr lang="en-US" altLang="zh-CN" sz="2400" dirty="0" smtClean="0">
                    <a:solidFill>
                      <a:schemeClr val="tx1"/>
                    </a:solidFill>
                    <a:latin typeface="方正姚体" panose="02010601030101010101" pitchFamily="2" charset="-122"/>
                    <a:ea typeface="方正姚体" panose="02010601030101010101" pitchFamily="2" charset="-122"/>
                  </a:rPr>
                  <a:t>000</a:t>
                </a:r>
                <a:r>
                  <a:rPr lang="zh-CN" altLang="en-US" sz="2400" dirty="0" smtClean="0">
                    <a:solidFill>
                      <a:schemeClr val="tx1"/>
                    </a:solidFill>
                    <a:latin typeface="方正姚体" panose="02010601030101010101" pitchFamily="2" charset="-122"/>
                    <a:ea typeface="方正姚体" panose="02010601030101010101" pitchFamily="2" charset="-122"/>
                  </a:rPr>
                  <a:t>余位</a:t>
                </a:r>
                <a:endParaRPr sz="2400" dirty="0">
                  <a:solidFill>
                    <a:schemeClr val="tx1"/>
                  </a:solidFill>
                  <a:latin typeface="方正姚体" panose="02010601030101010101" pitchFamily="2" charset="-122"/>
                  <a:ea typeface="方正姚体" panose="02010601030101010101" pitchFamily="2" charset="-122"/>
                </a:endParaRPr>
              </a:p>
            </p:txBody>
          </p:sp>
        </p:grpSp>
        <p:grpSp>
          <p:nvGrpSpPr>
            <p:cNvPr id="24" name="组合 23"/>
            <p:cNvGrpSpPr/>
            <p:nvPr/>
          </p:nvGrpSpPr>
          <p:grpSpPr>
            <a:xfrm>
              <a:off x="5023362" y="2678473"/>
              <a:ext cx="2797168" cy="1397725"/>
              <a:chOff x="5439504" y="5401120"/>
              <a:chExt cx="1835379" cy="917126"/>
            </a:xfrm>
          </p:grpSpPr>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9504" y="5401120"/>
                <a:ext cx="917126" cy="917126"/>
              </a:xfrm>
              <a:prstGeom prst="rect">
                <a:avLst/>
              </a:prstGeom>
            </p:spPr>
          </p:pic>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757" y="5401120"/>
                <a:ext cx="917126" cy="917126"/>
              </a:xfrm>
              <a:prstGeom prst="rect">
                <a:avLst/>
              </a:prstGeom>
            </p:spPr>
          </p:pic>
        </p:grpSp>
      </p:grpSp>
      <p:sp>
        <p:nvSpPr>
          <p:cNvPr id="27"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4">
                    <a:lumMod val="20000"/>
                    <a:lumOff val="80000"/>
                  </a:schemeClr>
                </a:solidFill>
                <a:latin typeface="楷体" panose="02010609060101010101" pitchFamily="49" charset="-122"/>
                <a:ea typeface="楷体" panose="02010609060101010101" pitchFamily="49" charset="-122"/>
              </a:rPr>
              <a:t>权威  专业  快速  精准  梦想</a:t>
            </a:r>
            <a:endParaRPr sz="2000" dirty="0">
              <a:solidFill>
                <a:schemeClr val="accent4">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7200"/>
            <a:ext cx="13418288" cy="6400800"/>
          </a:xfrm>
          <a:prstGeom prst="rect">
            <a:avLst/>
          </a:prstGeom>
        </p:spPr>
      </p:pic>
      <p:sp>
        <p:nvSpPr>
          <p:cNvPr id="11" name="矩形 10"/>
          <p:cNvSpPr/>
          <p:nvPr/>
        </p:nvSpPr>
        <p:spPr>
          <a:xfrm>
            <a:off x="0" y="0"/>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6" name="图片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pic>
        <p:nvPicPr>
          <p:cNvPr id="76" name="图片 7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54" y="1308722"/>
            <a:ext cx="3705318" cy="892217"/>
          </a:xfrm>
          <a:prstGeom prst="rect">
            <a:avLst/>
          </a:prstGeom>
        </p:spPr>
      </p:pic>
      <p:pic>
        <p:nvPicPr>
          <p:cNvPr id="3" name="图片 2"/>
          <p:cNvPicPr>
            <a:picLocks noChangeAspect="1"/>
          </p:cNvPicPr>
          <p:nvPr/>
        </p:nvPicPr>
        <p:blipFill>
          <a:blip r:embed="rId4" cstate="print"/>
          <a:stretch>
            <a:fillRect/>
          </a:stretch>
        </p:blipFill>
        <p:spPr>
          <a:xfrm>
            <a:off x="1083991" y="3210506"/>
            <a:ext cx="10024017" cy="2985523"/>
          </a:xfrm>
          <a:prstGeom prst="rect">
            <a:avLst/>
          </a:prstGeom>
        </p:spPr>
      </p:pic>
      <p:pic>
        <p:nvPicPr>
          <p:cNvPr id="13" name="图片 12"/>
          <p:cNvPicPr>
            <a:picLocks noChangeAspect="1"/>
          </p:cNvPicPr>
          <p:nvPr/>
        </p:nvPicPr>
        <p:blipFill>
          <a:blip r:embed="rId5" cstate="print"/>
          <a:stretch>
            <a:fillRect/>
          </a:stretch>
        </p:blipFill>
        <p:spPr>
          <a:xfrm>
            <a:off x="626348" y="2503988"/>
            <a:ext cx="10798629" cy="604920"/>
          </a:xfrm>
          <a:prstGeom prst="rect">
            <a:avLst/>
          </a:prstGeom>
        </p:spPr>
      </p:pic>
      <p:pic>
        <p:nvPicPr>
          <p:cNvPr id="14" name="图片 13"/>
          <p:cNvPicPr>
            <a:picLocks noChangeAspect="1"/>
          </p:cNvPicPr>
          <p:nvPr/>
        </p:nvPicPr>
        <p:blipFill>
          <a:blip r:embed="rId6" cstate="print"/>
          <a:stretch>
            <a:fillRect/>
          </a:stretch>
        </p:blipFill>
        <p:spPr>
          <a:xfrm>
            <a:off x="8941804" y="1576225"/>
            <a:ext cx="2166204" cy="265792"/>
          </a:xfrm>
          <a:prstGeom prst="rect">
            <a:avLst/>
          </a:prstGeom>
        </p:spPr>
      </p:pic>
      <p:sp>
        <p:nvSpPr>
          <p:cNvPr id="16"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1">
                    <a:lumMod val="40000"/>
                    <a:lumOff val="60000"/>
                  </a:schemeClr>
                </a:solidFill>
                <a:latin typeface="楷体" panose="02010609060101010101" pitchFamily="49" charset="-122"/>
                <a:ea typeface="楷体" panose="02010609060101010101" pitchFamily="49" charset="-122"/>
              </a:rPr>
              <a:t>权威  专业  快速  精准  梦想</a:t>
            </a:r>
            <a:endParaRPr sz="2000" dirty="0">
              <a:solidFill>
                <a:schemeClr val="accent1">
                  <a:lumMod val="40000"/>
                  <a:lumOff val="6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7200"/>
            <a:ext cx="13418288" cy="6400800"/>
          </a:xfrm>
          <a:prstGeom prst="rect">
            <a:avLst/>
          </a:prstGeom>
        </p:spPr>
      </p:pic>
      <p:sp>
        <p:nvSpPr>
          <p:cNvPr id="11" name="矩形 10"/>
          <p:cNvSpPr/>
          <p:nvPr/>
        </p:nvSpPr>
        <p:spPr>
          <a:xfrm>
            <a:off x="0" y="0"/>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6" name="图片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pic>
        <p:nvPicPr>
          <p:cNvPr id="14" name="图片 13"/>
          <p:cNvPicPr>
            <a:picLocks noChangeAspect="1"/>
          </p:cNvPicPr>
          <p:nvPr/>
        </p:nvPicPr>
        <p:blipFill>
          <a:blip r:embed="rId4" cstate="print"/>
          <a:stretch>
            <a:fillRect/>
          </a:stretch>
        </p:blipFill>
        <p:spPr>
          <a:xfrm>
            <a:off x="8941804" y="1576225"/>
            <a:ext cx="2166204" cy="265792"/>
          </a:xfrm>
          <a:prstGeom prst="rect">
            <a:avLst/>
          </a:prstGeom>
        </p:spPr>
      </p:pic>
      <p:grpSp>
        <p:nvGrpSpPr>
          <p:cNvPr id="20" name="组合 19"/>
          <p:cNvGrpSpPr/>
          <p:nvPr/>
        </p:nvGrpSpPr>
        <p:grpSpPr>
          <a:xfrm>
            <a:off x="1031537" y="923923"/>
            <a:ext cx="3094540" cy="5617323"/>
            <a:chOff x="1343141" y="1155857"/>
            <a:chExt cx="2933093" cy="5324258"/>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141" y="1155857"/>
              <a:ext cx="2933093" cy="5214388"/>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8773" y="4575022"/>
              <a:ext cx="1905093" cy="1905093"/>
            </a:xfrm>
            <a:prstGeom prst="rect">
              <a:avLst/>
            </a:prstGeom>
          </p:spPr>
        </p:pic>
      </p:grpSp>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5347" y="1376970"/>
            <a:ext cx="1728554" cy="307298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3077" y="723528"/>
            <a:ext cx="1812873" cy="3222885"/>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3766" y="1047187"/>
            <a:ext cx="1914056" cy="3402767"/>
          </a:xfrm>
          <a:prstGeom prst="rect">
            <a:avLst/>
          </a:prstGeom>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7014" y="2748570"/>
            <a:ext cx="2435159" cy="4329171"/>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9515" y="2748570"/>
            <a:ext cx="1871897" cy="3327816"/>
          </a:xfrm>
          <a:prstGeom prst="rect">
            <a:avLst/>
          </a:prstGeom>
        </p:spPr>
      </p:pic>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42290" y="3919408"/>
            <a:ext cx="1951391" cy="3469139"/>
          </a:xfrm>
          <a:prstGeom prst="rect">
            <a:avLst/>
          </a:prstGeom>
        </p:spPr>
      </p:pic>
      <p:pic>
        <p:nvPicPr>
          <p:cNvPr id="8" name="图片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40572" y="3396818"/>
            <a:ext cx="1861384" cy="3309126"/>
          </a:xfrm>
          <a:prstGeom prst="rect">
            <a:avLst/>
          </a:prstGeom>
        </p:spPr>
      </p:pic>
      <p:sp>
        <p:nvSpPr>
          <p:cNvPr id="29" name="KSO_Shape"/>
          <p:cNvSpPr/>
          <p:nvPr/>
        </p:nvSpPr>
        <p:spPr bwMode="auto">
          <a:xfrm>
            <a:off x="2664269" y="4191426"/>
            <a:ext cx="508057" cy="639065"/>
          </a:xfrm>
          <a:custGeom>
            <a:avLst/>
            <a:gdLst>
              <a:gd name="T0" fmla="*/ 685944 w 3757"/>
              <a:gd name="T1" fmla="*/ 152336 h 4727"/>
              <a:gd name="T2" fmla="*/ 711364 w 3757"/>
              <a:gd name="T3" fmla="*/ 774171 h 4727"/>
              <a:gd name="T4" fmla="*/ 731942 w 3757"/>
              <a:gd name="T5" fmla="*/ 807620 h 4727"/>
              <a:gd name="T6" fmla="*/ 772292 w 3757"/>
              <a:gd name="T7" fmla="*/ 799157 h 4727"/>
              <a:gd name="T8" fmla="*/ 794484 w 3757"/>
              <a:gd name="T9" fmla="*/ 637955 h 4727"/>
              <a:gd name="T10" fmla="*/ 802958 w 3757"/>
              <a:gd name="T11" fmla="*/ 600476 h 4727"/>
              <a:gd name="T12" fmla="*/ 873973 w 3757"/>
              <a:gd name="T13" fmla="*/ 568236 h 4727"/>
              <a:gd name="T14" fmla="*/ 944182 w 3757"/>
              <a:gd name="T15" fmla="*/ 572669 h 4727"/>
              <a:gd name="T16" fmla="*/ 983321 w 3757"/>
              <a:gd name="T17" fmla="*/ 725407 h 4727"/>
              <a:gd name="T18" fmla="*/ 1005110 w 3757"/>
              <a:gd name="T19" fmla="*/ 762484 h 4727"/>
              <a:gd name="T20" fmla="*/ 1039407 w 3757"/>
              <a:gd name="T21" fmla="*/ 747572 h 4727"/>
              <a:gd name="T22" fmla="*/ 1070476 w 3757"/>
              <a:gd name="T23" fmla="*/ 657300 h 4727"/>
              <a:gd name="T24" fmla="*/ 1121317 w 3757"/>
              <a:gd name="T25" fmla="*/ 642791 h 4727"/>
              <a:gd name="T26" fmla="*/ 1206051 w 3757"/>
              <a:gd name="T27" fmla="*/ 666166 h 4727"/>
              <a:gd name="T28" fmla="*/ 1235909 w 3757"/>
              <a:gd name="T29" fmla="*/ 709287 h 4727"/>
              <a:gd name="T30" fmla="*/ 1214928 w 3757"/>
              <a:gd name="T31" fmla="*/ 812859 h 4727"/>
              <a:gd name="T32" fmla="*/ 1217752 w 3757"/>
              <a:gd name="T33" fmla="*/ 863638 h 4727"/>
              <a:gd name="T34" fmla="*/ 1263751 w 3757"/>
              <a:gd name="T35" fmla="*/ 823740 h 4727"/>
              <a:gd name="T36" fmla="*/ 1315802 w 3757"/>
              <a:gd name="T37" fmla="*/ 806411 h 4727"/>
              <a:gd name="T38" fmla="*/ 1381572 w 3757"/>
              <a:gd name="T39" fmla="*/ 843487 h 4727"/>
              <a:gd name="T40" fmla="*/ 1394080 w 3757"/>
              <a:gd name="T41" fmla="*/ 903132 h 4727"/>
              <a:gd name="T42" fmla="*/ 648015 w 3757"/>
              <a:gd name="T43" fmla="*/ 1562850 h 4727"/>
              <a:gd name="T44" fmla="*/ 527773 w 3757"/>
              <a:gd name="T45" fmla="*/ 1450411 h 4727"/>
              <a:gd name="T46" fmla="*/ 146469 w 3757"/>
              <a:gd name="T47" fmla="*/ 1083275 h 4727"/>
              <a:gd name="T48" fmla="*/ 124680 w 3757"/>
              <a:gd name="T49" fmla="*/ 991390 h 4727"/>
              <a:gd name="T50" fmla="*/ 165837 w 3757"/>
              <a:gd name="T51" fmla="*/ 939805 h 4727"/>
              <a:gd name="T52" fmla="*/ 213046 w 3757"/>
              <a:gd name="T53" fmla="*/ 926506 h 4727"/>
              <a:gd name="T54" fmla="*/ 452723 w 3757"/>
              <a:gd name="T55" fmla="*/ 1089723 h 4727"/>
              <a:gd name="T56" fmla="*/ 491862 w 3757"/>
              <a:gd name="T57" fmla="*/ 1099798 h 4727"/>
              <a:gd name="T58" fmla="*/ 517282 w 3757"/>
              <a:gd name="T59" fmla="*/ 1049422 h 4727"/>
              <a:gd name="T60" fmla="*/ 524142 w 3757"/>
              <a:gd name="T61" fmla="*/ 215607 h 4727"/>
              <a:gd name="T62" fmla="*/ 569333 w 3757"/>
              <a:gd name="T63" fmla="*/ 133394 h 4727"/>
              <a:gd name="T64" fmla="*/ 608473 w 3757"/>
              <a:gd name="T65" fmla="*/ 0 h 4727"/>
              <a:gd name="T66" fmla="*/ 500336 w 3757"/>
              <a:gd name="T67" fmla="*/ 33852 h 4727"/>
              <a:gd name="T68" fmla="*/ 429724 w 3757"/>
              <a:gd name="T69" fmla="*/ 109214 h 4727"/>
              <a:gd name="T70" fmla="*/ 403496 w 3757"/>
              <a:gd name="T71" fmla="*/ 218025 h 4727"/>
              <a:gd name="T72" fmla="*/ 309885 w 3757"/>
              <a:gd name="T73" fmla="*/ 829785 h 4727"/>
              <a:gd name="T74" fmla="*/ 213046 w 3757"/>
              <a:gd name="T75" fmla="*/ 806008 h 4727"/>
              <a:gd name="T76" fmla="*/ 102892 w 3757"/>
              <a:gd name="T77" fmla="*/ 836636 h 4727"/>
              <a:gd name="T78" fmla="*/ 25824 w 3757"/>
              <a:gd name="T79" fmla="*/ 917237 h 4727"/>
              <a:gd name="T80" fmla="*/ 0 w 3757"/>
              <a:gd name="T81" fmla="*/ 1026451 h 4727"/>
              <a:gd name="T82" fmla="*/ 33490 w 3757"/>
              <a:gd name="T83" fmla="*/ 1133247 h 4727"/>
              <a:gd name="T84" fmla="*/ 398654 w 3757"/>
              <a:gd name="T85" fmla="*/ 1478622 h 4727"/>
              <a:gd name="T86" fmla="*/ 514458 w 3757"/>
              <a:gd name="T87" fmla="*/ 1612419 h 4727"/>
              <a:gd name="T88" fmla="*/ 1486884 w 3757"/>
              <a:gd name="T89" fmla="*/ 1036526 h 4727"/>
              <a:gd name="T90" fmla="*/ 1515936 w 3757"/>
              <a:gd name="T91" fmla="*/ 881370 h 4727"/>
              <a:gd name="T92" fmla="*/ 1498586 w 3757"/>
              <a:gd name="T93" fmla="*/ 803993 h 4727"/>
              <a:gd name="T94" fmla="*/ 1432009 w 3757"/>
              <a:gd name="T95" fmla="*/ 729840 h 4727"/>
              <a:gd name="T96" fmla="*/ 1352116 w 3757"/>
              <a:gd name="T97" fmla="*/ 672614 h 4727"/>
              <a:gd name="T98" fmla="*/ 1316609 w 3757"/>
              <a:gd name="T99" fmla="*/ 602894 h 4727"/>
              <a:gd name="T100" fmla="*/ 1240348 w 3757"/>
              <a:gd name="T101" fmla="*/ 548085 h 4727"/>
              <a:gd name="T102" fmla="*/ 1126965 w 3757"/>
              <a:gd name="T103" fmla="*/ 521890 h 4727"/>
              <a:gd name="T104" fmla="*/ 1043038 w 3757"/>
              <a:gd name="T105" fmla="*/ 494889 h 4727"/>
              <a:gd name="T106" fmla="*/ 918761 w 3757"/>
              <a:gd name="T107" fmla="*/ 446125 h 4727"/>
              <a:gd name="T108" fmla="*/ 829589 w 3757"/>
              <a:gd name="T109" fmla="*/ 208756 h 4727"/>
              <a:gd name="T110" fmla="*/ 810221 w 3757"/>
              <a:gd name="T111" fmla="*/ 124125 h 4727"/>
              <a:gd name="T112" fmla="*/ 741626 w 3757"/>
              <a:gd name="T113" fmla="*/ 39897 h 4727"/>
              <a:gd name="T114" fmla="*/ 637524 w 3757"/>
              <a:gd name="T115" fmla="*/ 806 h 47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57" h="4727">
                <a:moveTo>
                  <a:pt x="1527" y="299"/>
                </a:moveTo>
                <a:lnTo>
                  <a:pt x="1527" y="299"/>
                </a:lnTo>
                <a:lnTo>
                  <a:pt x="1550" y="300"/>
                </a:lnTo>
                <a:lnTo>
                  <a:pt x="1572" y="303"/>
                </a:lnTo>
                <a:lnTo>
                  <a:pt x="1593" y="308"/>
                </a:lnTo>
                <a:lnTo>
                  <a:pt x="1614" y="316"/>
                </a:lnTo>
                <a:lnTo>
                  <a:pt x="1634" y="325"/>
                </a:lnTo>
                <a:lnTo>
                  <a:pt x="1653" y="336"/>
                </a:lnTo>
                <a:lnTo>
                  <a:pt x="1670" y="349"/>
                </a:lnTo>
                <a:lnTo>
                  <a:pt x="1686" y="363"/>
                </a:lnTo>
                <a:lnTo>
                  <a:pt x="1700" y="378"/>
                </a:lnTo>
                <a:lnTo>
                  <a:pt x="1714" y="395"/>
                </a:lnTo>
                <a:lnTo>
                  <a:pt x="1726" y="413"/>
                </a:lnTo>
                <a:lnTo>
                  <a:pt x="1736" y="432"/>
                </a:lnTo>
                <a:lnTo>
                  <a:pt x="1744" y="453"/>
                </a:lnTo>
                <a:lnTo>
                  <a:pt x="1750" y="474"/>
                </a:lnTo>
                <a:lnTo>
                  <a:pt x="1754" y="497"/>
                </a:lnTo>
                <a:lnTo>
                  <a:pt x="1756" y="519"/>
                </a:lnTo>
                <a:lnTo>
                  <a:pt x="1762" y="1907"/>
                </a:lnTo>
                <a:lnTo>
                  <a:pt x="1763" y="1921"/>
                </a:lnTo>
                <a:lnTo>
                  <a:pt x="1764" y="1932"/>
                </a:lnTo>
                <a:lnTo>
                  <a:pt x="1766" y="1943"/>
                </a:lnTo>
                <a:lnTo>
                  <a:pt x="1769" y="1952"/>
                </a:lnTo>
                <a:lnTo>
                  <a:pt x="1772" y="1962"/>
                </a:lnTo>
                <a:lnTo>
                  <a:pt x="1776" y="1970"/>
                </a:lnTo>
                <a:lnTo>
                  <a:pt x="1781" y="1978"/>
                </a:lnTo>
                <a:lnTo>
                  <a:pt x="1787" y="1985"/>
                </a:lnTo>
                <a:lnTo>
                  <a:pt x="1792" y="1991"/>
                </a:lnTo>
                <a:lnTo>
                  <a:pt x="1799" y="1996"/>
                </a:lnTo>
                <a:lnTo>
                  <a:pt x="1805" y="2001"/>
                </a:lnTo>
                <a:lnTo>
                  <a:pt x="1814" y="2004"/>
                </a:lnTo>
                <a:lnTo>
                  <a:pt x="1821" y="2007"/>
                </a:lnTo>
                <a:lnTo>
                  <a:pt x="1829" y="2009"/>
                </a:lnTo>
                <a:lnTo>
                  <a:pt x="1837" y="2010"/>
                </a:lnTo>
                <a:lnTo>
                  <a:pt x="1845" y="2011"/>
                </a:lnTo>
                <a:lnTo>
                  <a:pt x="1856" y="2010"/>
                </a:lnTo>
                <a:lnTo>
                  <a:pt x="1869" y="2008"/>
                </a:lnTo>
                <a:lnTo>
                  <a:pt x="1880" y="2004"/>
                </a:lnTo>
                <a:lnTo>
                  <a:pt x="1892" y="1998"/>
                </a:lnTo>
                <a:lnTo>
                  <a:pt x="1903" y="1992"/>
                </a:lnTo>
                <a:lnTo>
                  <a:pt x="1914" y="1983"/>
                </a:lnTo>
                <a:lnTo>
                  <a:pt x="1925" y="1973"/>
                </a:lnTo>
                <a:lnTo>
                  <a:pt x="1935" y="1961"/>
                </a:lnTo>
                <a:lnTo>
                  <a:pt x="1944" y="1947"/>
                </a:lnTo>
                <a:lnTo>
                  <a:pt x="1952" y="1933"/>
                </a:lnTo>
                <a:lnTo>
                  <a:pt x="1960" y="1917"/>
                </a:lnTo>
                <a:lnTo>
                  <a:pt x="1966" y="1898"/>
                </a:lnTo>
                <a:lnTo>
                  <a:pt x="1971" y="1878"/>
                </a:lnTo>
                <a:lnTo>
                  <a:pt x="1975" y="1856"/>
                </a:lnTo>
                <a:lnTo>
                  <a:pt x="1978" y="1834"/>
                </a:lnTo>
                <a:lnTo>
                  <a:pt x="1979" y="1809"/>
                </a:lnTo>
                <a:lnTo>
                  <a:pt x="1969" y="1583"/>
                </a:lnTo>
                <a:lnTo>
                  <a:pt x="1968" y="1572"/>
                </a:lnTo>
                <a:lnTo>
                  <a:pt x="1968" y="1561"/>
                </a:lnTo>
                <a:lnTo>
                  <a:pt x="1969" y="1551"/>
                </a:lnTo>
                <a:lnTo>
                  <a:pt x="1970" y="1541"/>
                </a:lnTo>
                <a:lnTo>
                  <a:pt x="1972" y="1530"/>
                </a:lnTo>
                <a:lnTo>
                  <a:pt x="1974" y="1521"/>
                </a:lnTo>
                <a:lnTo>
                  <a:pt x="1978" y="1513"/>
                </a:lnTo>
                <a:lnTo>
                  <a:pt x="1982" y="1505"/>
                </a:lnTo>
                <a:lnTo>
                  <a:pt x="1986" y="1497"/>
                </a:lnTo>
                <a:lnTo>
                  <a:pt x="1990" y="1490"/>
                </a:lnTo>
                <a:lnTo>
                  <a:pt x="1995" y="1483"/>
                </a:lnTo>
                <a:lnTo>
                  <a:pt x="2001" y="1475"/>
                </a:lnTo>
                <a:lnTo>
                  <a:pt x="2013" y="1463"/>
                </a:lnTo>
                <a:lnTo>
                  <a:pt x="2027" y="1452"/>
                </a:lnTo>
                <a:lnTo>
                  <a:pt x="2044" y="1443"/>
                </a:lnTo>
                <a:lnTo>
                  <a:pt x="2061" y="1435"/>
                </a:lnTo>
                <a:lnTo>
                  <a:pt x="2080" y="1428"/>
                </a:lnTo>
                <a:lnTo>
                  <a:pt x="2100" y="1421"/>
                </a:lnTo>
                <a:lnTo>
                  <a:pt x="2121" y="1417"/>
                </a:lnTo>
                <a:lnTo>
                  <a:pt x="2143" y="1413"/>
                </a:lnTo>
                <a:lnTo>
                  <a:pt x="2166" y="1410"/>
                </a:lnTo>
                <a:lnTo>
                  <a:pt x="2188" y="1407"/>
                </a:lnTo>
                <a:lnTo>
                  <a:pt x="2214" y="1406"/>
                </a:lnTo>
                <a:lnTo>
                  <a:pt x="2238" y="1405"/>
                </a:lnTo>
                <a:lnTo>
                  <a:pt x="2258" y="1406"/>
                </a:lnTo>
                <a:lnTo>
                  <a:pt x="2275" y="1407"/>
                </a:lnTo>
                <a:lnTo>
                  <a:pt x="2293" y="1409"/>
                </a:lnTo>
                <a:lnTo>
                  <a:pt x="2310" y="1412"/>
                </a:lnTo>
                <a:lnTo>
                  <a:pt x="2325" y="1416"/>
                </a:lnTo>
                <a:lnTo>
                  <a:pt x="2340" y="1421"/>
                </a:lnTo>
                <a:lnTo>
                  <a:pt x="2353" y="1428"/>
                </a:lnTo>
                <a:lnTo>
                  <a:pt x="2367" y="1435"/>
                </a:lnTo>
                <a:lnTo>
                  <a:pt x="2378" y="1444"/>
                </a:lnTo>
                <a:lnTo>
                  <a:pt x="2389" y="1454"/>
                </a:lnTo>
                <a:lnTo>
                  <a:pt x="2398" y="1465"/>
                </a:lnTo>
                <a:lnTo>
                  <a:pt x="2406" y="1479"/>
                </a:lnTo>
                <a:lnTo>
                  <a:pt x="2414" y="1493"/>
                </a:lnTo>
                <a:lnTo>
                  <a:pt x="2419" y="1509"/>
                </a:lnTo>
                <a:lnTo>
                  <a:pt x="2423" y="1526"/>
                </a:lnTo>
                <a:lnTo>
                  <a:pt x="2425" y="1546"/>
                </a:lnTo>
                <a:lnTo>
                  <a:pt x="2437" y="1800"/>
                </a:lnTo>
                <a:lnTo>
                  <a:pt x="2443" y="1825"/>
                </a:lnTo>
                <a:lnTo>
                  <a:pt x="2451" y="1845"/>
                </a:lnTo>
                <a:lnTo>
                  <a:pt x="2459" y="1861"/>
                </a:lnTo>
                <a:lnTo>
                  <a:pt x="2463" y="1869"/>
                </a:lnTo>
                <a:lnTo>
                  <a:pt x="2468" y="1875"/>
                </a:lnTo>
                <a:lnTo>
                  <a:pt x="2473" y="1880"/>
                </a:lnTo>
                <a:lnTo>
                  <a:pt x="2477" y="1884"/>
                </a:lnTo>
                <a:lnTo>
                  <a:pt x="2482" y="1887"/>
                </a:lnTo>
                <a:lnTo>
                  <a:pt x="2486" y="1890"/>
                </a:lnTo>
                <a:lnTo>
                  <a:pt x="2491" y="1892"/>
                </a:lnTo>
                <a:lnTo>
                  <a:pt x="2496" y="1893"/>
                </a:lnTo>
                <a:lnTo>
                  <a:pt x="2506" y="1894"/>
                </a:lnTo>
                <a:lnTo>
                  <a:pt x="2514" y="1894"/>
                </a:lnTo>
                <a:lnTo>
                  <a:pt x="2522" y="1892"/>
                </a:lnTo>
                <a:lnTo>
                  <a:pt x="2530" y="1889"/>
                </a:lnTo>
                <a:lnTo>
                  <a:pt x="2537" y="1886"/>
                </a:lnTo>
                <a:lnTo>
                  <a:pt x="2545" y="1881"/>
                </a:lnTo>
                <a:lnTo>
                  <a:pt x="2552" y="1877"/>
                </a:lnTo>
                <a:lnTo>
                  <a:pt x="2564" y="1866"/>
                </a:lnTo>
                <a:lnTo>
                  <a:pt x="2576" y="1855"/>
                </a:lnTo>
                <a:lnTo>
                  <a:pt x="2584" y="1846"/>
                </a:lnTo>
                <a:lnTo>
                  <a:pt x="2591" y="1837"/>
                </a:lnTo>
                <a:lnTo>
                  <a:pt x="2611" y="1723"/>
                </a:lnTo>
                <a:lnTo>
                  <a:pt x="2615" y="1706"/>
                </a:lnTo>
                <a:lnTo>
                  <a:pt x="2619" y="1690"/>
                </a:lnTo>
                <a:lnTo>
                  <a:pt x="2624" y="1676"/>
                </a:lnTo>
                <a:lnTo>
                  <a:pt x="2631" y="1663"/>
                </a:lnTo>
                <a:lnTo>
                  <a:pt x="2638" y="1651"/>
                </a:lnTo>
                <a:lnTo>
                  <a:pt x="2645" y="1640"/>
                </a:lnTo>
                <a:lnTo>
                  <a:pt x="2653" y="1631"/>
                </a:lnTo>
                <a:lnTo>
                  <a:pt x="2662" y="1623"/>
                </a:lnTo>
                <a:lnTo>
                  <a:pt x="2672" y="1616"/>
                </a:lnTo>
                <a:lnTo>
                  <a:pt x="2682" y="1610"/>
                </a:lnTo>
                <a:lnTo>
                  <a:pt x="2695" y="1605"/>
                </a:lnTo>
                <a:lnTo>
                  <a:pt x="2706" y="1601"/>
                </a:lnTo>
                <a:lnTo>
                  <a:pt x="2719" y="1598"/>
                </a:lnTo>
                <a:lnTo>
                  <a:pt x="2732" y="1596"/>
                </a:lnTo>
                <a:lnTo>
                  <a:pt x="2747" y="1595"/>
                </a:lnTo>
                <a:lnTo>
                  <a:pt x="2761" y="1595"/>
                </a:lnTo>
                <a:lnTo>
                  <a:pt x="2779" y="1595"/>
                </a:lnTo>
                <a:lnTo>
                  <a:pt x="2799" y="1597"/>
                </a:lnTo>
                <a:lnTo>
                  <a:pt x="2819" y="1599"/>
                </a:lnTo>
                <a:lnTo>
                  <a:pt x="2839" y="1602"/>
                </a:lnTo>
                <a:lnTo>
                  <a:pt x="2863" y="1607"/>
                </a:lnTo>
                <a:lnTo>
                  <a:pt x="2886" y="1612"/>
                </a:lnTo>
                <a:lnTo>
                  <a:pt x="2909" y="1618"/>
                </a:lnTo>
                <a:lnTo>
                  <a:pt x="2930" y="1625"/>
                </a:lnTo>
                <a:lnTo>
                  <a:pt x="2950" y="1633"/>
                </a:lnTo>
                <a:lnTo>
                  <a:pt x="2971" y="1643"/>
                </a:lnTo>
                <a:lnTo>
                  <a:pt x="2989" y="1653"/>
                </a:lnTo>
                <a:lnTo>
                  <a:pt x="3005" y="1665"/>
                </a:lnTo>
                <a:lnTo>
                  <a:pt x="3021" y="1677"/>
                </a:lnTo>
                <a:lnTo>
                  <a:pt x="3034" y="1691"/>
                </a:lnTo>
                <a:lnTo>
                  <a:pt x="3040" y="1699"/>
                </a:lnTo>
                <a:lnTo>
                  <a:pt x="3045" y="1706"/>
                </a:lnTo>
                <a:lnTo>
                  <a:pt x="3049" y="1714"/>
                </a:lnTo>
                <a:lnTo>
                  <a:pt x="3053" y="1723"/>
                </a:lnTo>
                <a:lnTo>
                  <a:pt x="3057" y="1731"/>
                </a:lnTo>
                <a:lnTo>
                  <a:pt x="3060" y="1740"/>
                </a:lnTo>
                <a:lnTo>
                  <a:pt x="3062" y="1750"/>
                </a:lnTo>
                <a:lnTo>
                  <a:pt x="3063" y="1760"/>
                </a:lnTo>
                <a:lnTo>
                  <a:pt x="3064" y="1770"/>
                </a:lnTo>
                <a:lnTo>
                  <a:pt x="3064" y="1781"/>
                </a:lnTo>
                <a:lnTo>
                  <a:pt x="3063" y="1792"/>
                </a:lnTo>
                <a:lnTo>
                  <a:pt x="3061" y="1803"/>
                </a:lnTo>
                <a:lnTo>
                  <a:pt x="3046" y="1892"/>
                </a:lnTo>
                <a:lnTo>
                  <a:pt x="3033" y="1931"/>
                </a:lnTo>
                <a:lnTo>
                  <a:pt x="3022" y="1972"/>
                </a:lnTo>
                <a:lnTo>
                  <a:pt x="3016" y="1994"/>
                </a:lnTo>
                <a:lnTo>
                  <a:pt x="3011" y="2017"/>
                </a:lnTo>
                <a:lnTo>
                  <a:pt x="3006" y="2041"/>
                </a:lnTo>
                <a:lnTo>
                  <a:pt x="3002" y="2064"/>
                </a:lnTo>
                <a:lnTo>
                  <a:pt x="3000" y="2086"/>
                </a:lnTo>
                <a:lnTo>
                  <a:pt x="3000" y="2104"/>
                </a:lnTo>
                <a:lnTo>
                  <a:pt x="3000" y="2113"/>
                </a:lnTo>
                <a:lnTo>
                  <a:pt x="3001" y="2120"/>
                </a:lnTo>
                <a:lnTo>
                  <a:pt x="3003" y="2127"/>
                </a:lnTo>
                <a:lnTo>
                  <a:pt x="3006" y="2132"/>
                </a:lnTo>
                <a:lnTo>
                  <a:pt x="3009" y="2138"/>
                </a:lnTo>
                <a:lnTo>
                  <a:pt x="3014" y="2141"/>
                </a:lnTo>
                <a:lnTo>
                  <a:pt x="3018" y="2143"/>
                </a:lnTo>
                <a:lnTo>
                  <a:pt x="3024" y="2144"/>
                </a:lnTo>
                <a:lnTo>
                  <a:pt x="3031" y="2143"/>
                </a:lnTo>
                <a:lnTo>
                  <a:pt x="3038" y="2141"/>
                </a:lnTo>
                <a:lnTo>
                  <a:pt x="3047" y="2135"/>
                </a:lnTo>
                <a:lnTo>
                  <a:pt x="3057" y="2129"/>
                </a:lnTo>
                <a:lnTo>
                  <a:pt x="3058" y="2129"/>
                </a:lnTo>
                <a:lnTo>
                  <a:pt x="3121" y="2059"/>
                </a:lnTo>
                <a:lnTo>
                  <a:pt x="3132" y="2044"/>
                </a:lnTo>
                <a:lnTo>
                  <a:pt x="3143" y="2030"/>
                </a:lnTo>
                <a:lnTo>
                  <a:pt x="3155" y="2019"/>
                </a:lnTo>
                <a:lnTo>
                  <a:pt x="3167" y="2010"/>
                </a:lnTo>
                <a:lnTo>
                  <a:pt x="3181" y="2003"/>
                </a:lnTo>
                <a:lnTo>
                  <a:pt x="3194" y="1999"/>
                </a:lnTo>
                <a:lnTo>
                  <a:pt x="3208" y="1996"/>
                </a:lnTo>
                <a:lnTo>
                  <a:pt x="3221" y="1996"/>
                </a:lnTo>
                <a:lnTo>
                  <a:pt x="3232" y="1996"/>
                </a:lnTo>
                <a:lnTo>
                  <a:pt x="3241" y="1997"/>
                </a:lnTo>
                <a:lnTo>
                  <a:pt x="3261" y="2001"/>
                </a:lnTo>
                <a:lnTo>
                  <a:pt x="3281" y="2007"/>
                </a:lnTo>
                <a:lnTo>
                  <a:pt x="3302" y="2015"/>
                </a:lnTo>
                <a:lnTo>
                  <a:pt x="3324" y="2027"/>
                </a:lnTo>
                <a:lnTo>
                  <a:pt x="3346" y="2038"/>
                </a:lnTo>
                <a:lnTo>
                  <a:pt x="3368" y="2051"/>
                </a:lnTo>
                <a:lnTo>
                  <a:pt x="3390" y="2065"/>
                </a:lnTo>
                <a:lnTo>
                  <a:pt x="3401" y="2071"/>
                </a:lnTo>
                <a:lnTo>
                  <a:pt x="3409" y="2078"/>
                </a:lnTo>
                <a:lnTo>
                  <a:pt x="3417" y="2086"/>
                </a:lnTo>
                <a:lnTo>
                  <a:pt x="3424" y="2093"/>
                </a:lnTo>
                <a:lnTo>
                  <a:pt x="3430" y="2100"/>
                </a:lnTo>
                <a:lnTo>
                  <a:pt x="3436" y="2109"/>
                </a:lnTo>
                <a:lnTo>
                  <a:pt x="3441" y="2117"/>
                </a:lnTo>
                <a:lnTo>
                  <a:pt x="3445" y="2126"/>
                </a:lnTo>
                <a:lnTo>
                  <a:pt x="3449" y="2135"/>
                </a:lnTo>
                <a:lnTo>
                  <a:pt x="3452" y="2146"/>
                </a:lnTo>
                <a:lnTo>
                  <a:pt x="3454" y="2156"/>
                </a:lnTo>
                <a:lnTo>
                  <a:pt x="3456" y="2166"/>
                </a:lnTo>
                <a:lnTo>
                  <a:pt x="3458" y="2189"/>
                </a:lnTo>
                <a:lnTo>
                  <a:pt x="3457" y="2214"/>
                </a:lnTo>
                <a:lnTo>
                  <a:pt x="3455" y="2241"/>
                </a:lnTo>
                <a:lnTo>
                  <a:pt x="3450" y="2270"/>
                </a:lnTo>
                <a:lnTo>
                  <a:pt x="3443" y="2302"/>
                </a:lnTo>
                <a:lnTo>
                  <a:pt x="3436" y="2336"/>
                </a:lnTo>
                <a:lnTo>
                  <a:pt x="3418" y="2412"/>
                </a:lnTo>
                <a:lnTo>
                  <a:pt x="3396" y="2497"/>
                </a:lnTo>
                <a:lnTo>
                  <a:pt x="2949" y="3903"/>
                </a:lnTo>
                <a:lnTo>
                  <a:pt x="2944" y="4427"/>
                </a:lnTo>
                <a:lnTo>
                  <a:pt x="1620" y="4427"/>
                </a:lnTo>
                <a:lnTo>
                  <a:pt x="1617" y="3885"/>
                </a:lnTo>
                <a:lnTo>
                  <a:pt x="1606" y="3878"/>
                </a:lnTo>
                <a:lnTo>
                  <a:pt x="1591" y="3870"/>
                </a:lnTo>
                <a:lnTo>
                  <a:pt x="1573" y="3857"/>
                </a:lnTo>
                <a:lnTo>
                  <a:pt x="1551" y="3841"/>
                </a:lnTo>
                <a:lnTo>
                  <a:pt x="1524" y="3820"/>
                </a:lnTo>
                <a:lnTo>
                  <a:pt x="1495" y="3796"/>
                </a:lnTo>
                <a:lnTo>
                  <a:pt x="1462" y="3766"/>
                </a:lnTo>
                <a:lnTo>
                  <a:pt x="1426" y="3732"/>
                </a:lnTo>
                <a:lnTo>
                  <a:pt x="1389" y="3693"/>
                </a:lnTo>
                <a:lnTo>
                  <a:pt x="1349" y="3648"/>
                </a:lnTo>
                <a:lnTo>
                  <a:pt x="1329" y="3625"/>
                </a:lnTo>
                <a:lnTo>
                  <a:pt x="1308" y="3599"/>
                </a:lnTo>
                <a:lnTo>
                  <a:pt x="1288" y="3573"/>
                </a:lnTo>
                <a:lnTo>
                  <a:pt x="1266" y="3544"/>
                </a:lnTo>
                <a:lnTo>
                  <a:pt x="1245" y="3515"/>
                </a:lnTo>
                <a:lnTo>
                  <a:pt x="1225" y="3484"/>
                </a:lnTo>
                <a:lnTo>
                  <a:pt x="1203" y="3452"/>
                </a:lnTo>
                <a:lnTo>
                  <a:pt x="1182" y="3418"/>
                </a:lnTo>
                <a:lnTo>
                  <a:pt x="1161" y="3382"/>
                </a:lnTo>
                <a:lnTo>
                  <a:pt x="1140" y="3346"/>
                </a:lnTo>
                <a:lnTo>
                  <a:pt x="380" y="2703"/>
                </a:lnTo>
                <a:lnTo>
                  <a:pt x="363" y="2688"/>
                </a:lnTo>
                <a:lnTo>
                  <a:pt x="348" y="2670"/>
                </a:lnTo>
                <a:lnTo>
                  <a:pt x="334" y="2651"/>
                </a:lnTo>
                <a:lnTo>
                  <a:pt x="323" y="2632"/>
                </a:lnTo>
                <a:lnTo>
                  <a:pt x="315" y="2611"/>
                </a:lnTo>
                <a:lnTo>
                  <a:pt x="308" y="2591"/>
                </a:lnTo>
                <a:lnTo>
                  <a:pt x="303" y="2569"/>
                </a:lnTo>
                <a:lnTo>
                  <a:pt x="300" y="2548"/>
                </a:lnTo>
                <a:lnTo>
                  <a:pt x="299" y="2526"/>
                </a:lnTo>
                <a:lnTo>
                  <a:pt x="301" y="2503"/>
                </a:lnTo>
                <a:lnTo>
                  <a:pt x="304" y="2482"/>
                </a:lnTo>
                <a:lnTo>
                  <a:pt x="309" y="2460"/>
                </a:lnTo>
                <a:lnTo>
                  <a:pt x="317" y="2439"/>
                </a:lnTo>
                <a:lnTo>
                  <a:pt x="327" y="2419"/>
                </a:lnTo>
                <a:lnTo>
                  <a:pt x="338" y="2399"/>
                </a:lnTo>
                <a:lnTo>
                  <a:pt x="353" y="2381"/>
                </a:lnTo>
                <a:lnTo>
                  <a:pt x="362" y="2371"/>
                </a:lnTo>
                <a:lnTo>
                  <a:pt x="371" y="2362"/>
                </a:lnTo>
                <a:lnTo>
                  <a:pt x="380" y="2353"/>
                </a:lnTo>
                <a:lnTo>
                  <a:pt x="390" y="2345"/>
                </a:lnTo>
                <a:lnTo>
                  <a:pt x="401" y="2338"/>
                </a:lnTo>
                <a:lnTo>
                  <a:pt x="411" y="2332"/>
                </a:lnTo>
                <a:lnTo>
                  <a:pt x="422" y="2326"/>
                </a:lnTo>
                <a:lnTo>
                  <a:pt x="433" y="2320"/>
                </a:lnTo>
                <a:lnTo>
                  <a:pt x="444" y="2316"/>
                </a:lnTo>
                <a:lnTo>
                  <a:pt x="456" y="2312"/>
                </a:lnTo>
                <a:lnTo>
                  <a:pt x="468" y="2308"/>
                </a:lnTo>
                <a:lnTo>
                  <a:pt x="479" y="2305"/>
                </a:lnTo>
                <a:lnTo>
                  <a:pt x="491" y="2303"/>
                </a:lnTo>
                <a:lnTo>
                  <a:pt x="503" y="2301"/>
                </a:lnTo>
                <a:lnTo>
                  <a:pt x="516" y="2301"/>
                </a:lnTo>
                <a:lnTo>
                  <a:pt x="528" y="2299"/>
                </a:lnTo>
                <a:lnTo>
                  <a:pt x="547" y="2301"/>
                </a:lnTo>
                <a:lnTo>
                  <a:pt x="567" y="2304"/>
                </a:lnTo>
                <a:lnTo>
                  <a:pt x="586" y="2308"/>
                </a:lnTo>
                <a:lnTo>
                  <a:pt x="605" y="2313"/>
                </a:lnTo>
                <a:lnTo>
                  <a:pt x="624" y="2321"/>
                </a:lnTo>
                <a:lnTo>
                  <a:pt x="641" y="2330"/>
                </a:lnTo>
                <a:lnTo>
                  <a:pt x="658" y="2341"/>
                </a:lnTo>
                <a:lnTo>
                  <a:pt x="676" y="2353"/>
                </a:lnTo>
                <a:lnTo>
                  <a:pt x="1110" y="2695"/>
                </a:lnTo>
                <a:lnTo>
                  <a:pt x="1122" y="2704"/>
                </a:lnTo>
                <a:lnTo>
                  <a:pt x="1134" y="2712"/>
                </a:lnTo>
                <a:lnTo>
                  <a:pt x="1145" y="2719"/>
                </a:lnTo>
                <a:lnTo>
                  <a:pt x="1155" y="2724"/>
                </a:lnTo>
                <a:lnTo>
                  <a:pt x="1166" y="2729"/>
                </a:lnTo>
                <a:lnTo>
                  <a:pt x="1176" y="2732"/>
                </a:lnTo>
                <a:lnTo>
                  <a:pt x="1185" y="2734"/>
                </a:lnTo>
                <a:lnTo>
                  <a:pt x="1194" y="2734"/>
                </a:lnTo>
                <a:lnTo>
                  <a:pt x="1203" y="2734"/>
                </a:lnTo>
                <a:lnTo>
                  <a:pt x="1210" y="2732"/>
                </a:lnTo>
                <a:lnTo>
                  <a:pt x="1219" y="2729"/>
                </a:lnTo>
                <a:lnTo>
                  <a:pt x="1226" y="2724"/>
                </a:lnTo>
                <a:lnTo>
                  <a:pt x="1233" y="2719"/>
                </a:lnTo>
                <a:lnTo>
                  <a:pt x="1240" y="2712"/>
                </a:lnTo>
                <a:lnTo>
                  <a:pt x="1246" y="2703"/>
                </a:lnTo>
                <a:lnTo>
                  <a:pt x="1252" y="2694"/>
                </a:lnTo>
                <a:lnTo>
                  <a:pt x="1258" y="2682"/>
                </a:lnTo>
                <a:lnTo>
                  <a:pt x="1263" y="2669"/>
                </a:lnTo>
                <a:lnTo>
                  <a:pt x="1269" y="2655"/>
                </a:lnTo>
                <a:lnTo>
                  <a:pt x="1273" y="2640"/>
                </a:lnTo>
                <a:lnTo>
                  <a:pt x="1278" y="2622"/>
                </a:lnTo>
                <a:lnTo>
                  <a:pt x="1282" y="2604"/>
                </a:lnTo>
                <a:lnTo>
                  <a:pt x="1289" y="2562"/>
                </a:lnTo>
                <a:lnTo>
                  <a:pt x="1296" y="2514"/>
                </a:lnTo>
                <a:lnTo>
                  <a:pt x="1301" y="2460"/>
                </a:lnTo>
                <a:lnTo>
                  <a:pt x="1305" y="2399"/>
                </a:lnTo>
                <a:lnTo>
                  <a:pt x="1308" y="2332"/>
                </a:lnTo>
                <a:lnTo>
                  <a:pt x="1311" y="2258"/>
                </a:lnTo>
                <a:lnTo>
                  <a:pt x="1313" y="2176"/>
                </a:lnTo>
                <a:lnTo>
                  <a:pt x="1314" y="2087"/>
                </a:lnTo>
                <a:lnTo>
                  <a:pt x="1314" y="1991"/>
                </a:lnTo>
                <a:lnTo>
                  <a:pt x="1299" y="535"/>
                </a:lnTo>
                <a:lnTo>
                  <a:pt x="1299" y="512"/>
                </a:lnTo>
                <a:lnTo>
                  <a:pt x="1302" y="489"/>
                </a:lnTo>
                <a:lnTo>
                  <a:pt x="1306" y="467"/>
                </a:lnTo>
                <a:lnTo>
                  <a:pt x="1313" y="446"/>
                </a:lnTo>
                <a:lnTo>
                  <a:pt x="1323" y="425"/>
                </a:lnTo>
                <a:lnTo>
                  <a:pt x="1334" y="406"/>
                </a:lnTo>
                <a:lnTo>
                  <a:pt x="1346" y="389"/>
                </a:lnTo>
                <a:lnTo>
                  <a:pt x="1360" y="371"/>
                </a:lnTo>
                <a:lnTo>
                  <a:pt x="1375" y="356"/>
                </a:lnTo>
                <a:lnTo>
                  <a:pt x="1393" y="343"/>
                </a:lnTo>
                <a:lnTo>
                  <a:pt x="1411" y="331"/>
                </a:lnTo>
                <a:lnTo>
                  <a:pt x="1430" y="320"/>
                </a:lnTo>
                <a:lnTo>
                  <a:pt x="1452" y="311"/>
                </a:lnTo>
                <a:lnTo>
                  <a:pt x="1473" y="305"/>
                </a:lnTo>
                <a:lnTo>
                  <a:pt x="1496" y="301"/>
                </a:lnTo>
                <a:lnTo>
                  <a:pt x="1519" y="299"/>
                </a:lnTo>
                <a:lnTo>
                  <a:pt x="1527" y="299"/>
                </a:lnTo>
                <a:close/>
                <a:moveTo>
                  <a:pt x="1527" y="0"/>
                </a:moveTo>
                <a:lnTo>
                  <a:pt x="1527" y="0"/>
                </a:lnTo>
                <a:lnTo>
                  <a:pt x="1508" y="0"/>
                </a:lnTo>
                <a:lnTo>
                  <a:pt x="1482" y="2"/>
                </a:lnTo>
                <a:lnTo>
                  <a:pt x="1456" y="4"/>
                </a:lnTo>
                <a:lnTo>
                  <a:pt x="1430" y="9"/>
                </a:lnTo>
                <a:lnTo>
                  <a:pt x="1405" y="14"/>
                </a:lnTo>
                <a:lnTo>
                  <a:pt x="1380" y="20"/>
                </a:lnTo>
                <a:lnTo>
                  <a:pt x="1355" y="28"/>
                </a:lnTo>
                <a:lnTo>
                  <a:pt x="1332" y="37"/>
                </a:lnTo>
                <a:lnTo>
                  <a:pt x="1307" y="47"/>
                </a:lnTo>
                <a:lnTo>
                  <a:pt x="1285" y="59"/>
                </a:lnTo>
                <a:lnTo>
                  <a:pt x="1262" y="71"/>
                </a:lnTo>
                <a:lnTo>
                  <a:pt x="1240" y="84"/>
                </a:lnTo>
                <a:lnTo>
                  <a:pt x="1219" y="98"/>
                </a:lnTo>
                <a:lnTo>
                  <a:pt x="1198" y="115"/>
                </a:lnTo>
                <a:lnTo>
                  <a:pt x="1179" y="131"/>
                </a:lnTo>
                <a:lnTo>
                  <a:pt x="1160" y="149"/>
                </a:lnTo>
                <a:lnTo>
                  <a:pt x="1141" y="168"/>
                </a:lnTo>
                <a:lnTo>
                  <a:pt x="1124" y="187"/>
                </a:lnTo>
                <a:lnTo>
                  <a:pt x="1108" y="207"/>
                </a:lnTo>
                <a:lnTo>
                  <a:pt x="1092" y="228"/>
                </a:lnTo>
                <a:lnTo>
                  <a:pt x="1078" y="249"/>
                </a:lnTo>
                <a:lnTo>
                  <a:pt x="1065" y="271"/>
                </a:lnTo>
                <a:lnTo>
                  <a:pt x="1054" y="294"/>
                </a:lnTo>
                <a:lnTo>
                  <a:pt x="1042" y="317"/>
                </a:lnTo>
                <a:lnTo>
                  <a:pt x="1033" y="341"/>
                </a:lnTo>
                <a:lnTo>
                  <a:pt x="1025" y="364"/>
                </a:lnTo>
                <a:lnTo>
                  <a:pt x="1018" y="389"/>
                </a:lnTo>
                <a:lnTo>
                  <a:pt x="1012" y="414"/>
                </a:lnTo>
                <a:lnTo>
                  <a:pt x="1007" y="439"/>
                </a:lnTo>
                <a:lnTo>
                  <a:pt x="1003" y="464"/>
                </a:lnTo>
                <a:lnTo>
                  <a:pt x="1001" y="489"/>
                </a:lnTo>
                <a:lnTo>
                  <a:pt x="1000" y="515"/>
                </a:lnTo>
                <a:lnTo>
                  <a:pt x="1000" y="541"/>
                </a:lnTo>
                <a:lnTo>
                  <a:pt x="1015" y="1993"/>
                </a:lnTo>
                <a:lnTo>
                  <a:pt x="1014" y="2126"/>
                </a:lnTo>
                <a:lnTo>
                  <a:pt x="1012" y="2237"/>
                </a:lnTo>
                <a:lnTo>
                  <a:pt x="864" y="2121"/>
                </a:lnTo>
                <a:lnTo>
                  <a:pt x="846" y="2107"/>
                </a:lnTo>
                <a:lnTo>
                  <a:pt x="827" y="2094"/>
                </a:lnTo>
                <a:lnTo>
                  <a:pt x="808" y="2082"/>
                </a:lnTo>
                <a:lnTo>
                  <a:pt x="789" y="2069"/>
                </a:lnTo>
                <a:lnTo>
                  <a:pt x="768" y="2059"/>
                </a:lnTo>
                <a:lnTo>
                  <a:pt x="748" y="2049"/>
                </a:lnTo>
                <a:lnTo>
                  <a:pt x="728" y="2040"/>
                </a:lnTo>
                <a:lnTo>
                  <a:pt x="706" y="2032"/>
                </a:lnTo>
                <a:lnTo>
                  <a:pt x="685" y="2024"/>
                </a:lnTo>
                <a:lnTo>
                  <a:pt x="663" y="2018"/>
                </a:lnTo>
                <a:lnTo>
                  <a:pt x="641" y="2012"/>
                </a:lnTo>
                <a:lnTo>
                  <a:pt x="619" y="2008"/>
                </a:lnTo>
                <a:lnTo>
                  <a:pt x="596" y="2005"/>
                </a:lnTo>
                <a:lnTo>
                  <a:pt x="574" y="2002"/>
                </a:lnTo>
                <a:lnTo>
                  <a:pt x="550" y="2001"/>
                </a:lnTo>
                <a:lnTo>
                  <a:pt x="528" y="2000"/>
                </a:lnTo>
                <a:lnTo>
                  <a:pt x="498" y="2001"/>
                </a:lnTo>
                <a:lnTo>
                  <a:pt x="470" y="2003"/>
                </a:lnTo>
                <a:lnTo>
                  <a:pt x="441" y="2007"/>
                </a:lnTo>
                <a:lnTo>
                  <a:pt x="413" y="2013"/>
                </a:lnTo>
                <a:lnTo>
                  <a:pt x="385" y="2019"/>
                </a:lnTo>
                <a:lnTo>
                  <a:pt x="358" y="2029"/>
                </a:lnTo>
                <a:lnTo>
                  <a:pt x="331" y="2038"/>
                </a:lnTo>
                <a:lnTo>
                  <a:pt x="306" y="2049"/>
                </a:lnTo>
                <a:lnTo>
                  <a:pt x="280" y="2062"/>
                </a:lnTo>
                <a:lnTo>
                  <a:pt x="255" y="2076"/>
                </a:lnTo>
                <a:lnTo>
                  <a:pt x="231" y="2092"/>
                </a:lnTo>
                <a:lnTo>
                  <a:pt x="208" y="2108"/>
                </a:lnTo>
                <a:lnTo>
                  <a:pt x="186" y="2126"/>
                </a:lnTo>
                <a:lnTo>
                  <a:pt x="164" y="2146"/>
                </a:lnTo>
                <a:lnTo>
                  <a:pt x="144" y="2166"/>
                </a:lnTo>
                <a:lnTo>
                  <a:pt x="125" y="2187"/>
                </a:lnTo>
                <a:lnTo>
                  <a:pt x="107" y="2209"/>
                </a:lnTo>
                <a:lnTo>
                  <a:pt x="92" y="2230"/>
                </a:lnTo>
                <a:lnTo>
                  <a:pt x="78" y="2253"/>
                </a:lnTo>
                <a:lnTo>
                  <a:pt x="64" y="2276"/>
                </a:lnTo>
                <a:lnTo>
                  <a:pt x="52" y="2299"/>
                </a:lnTo>
                <a:lnTo>
                  <a:pt x="41" y="2323"/>
                </a:lnTo>
                <a:lnTo>
                  <a:pt x="32" y="2346"/>
                </a:lnTo>
                <a:lnTo>
                  <a:pt x="24" y="2371"/>
                </a:lnTo>
                <a:lnTo>
                  <a:pt x="17" y="2396"/>
                </a:lnTo>
                <a:lnTo>
                  <a:pt x="10" y="2421"/>
                </a:lnTo>
                <a:lnTo>
                  <a:pt x="6" y="2446"/>
                </a:lnTo>
                <a:lnTo>
                  <a:pt x="3" y="2472"/>
                </a:lnTo>
                <a:lnTo>
                  <a:pt x="0" y="2496"/>
                </a:lnTo>
                <a:lnTo>
                  <a:pt x="0" y="2522"/>
                </a:lnTo>
                <a:lnTo>
                  <a:pt x="0" y="2547"/>
                </a:lnTo>
                <a:lnTo>
                  <a:pt x="1" y="2572"/>
                </a:lnTo>
                <a:lnTo>
                  <a:pt x="4" y="2598"/>
                </a:lnTo>
                <a:lnTo>
                  <a:pt x="8" y="2622"/>
                </a:lnTo>
                <a:lnTo>
                  <a:pt x="13" y="2648"/>
                </a:lnTo>
                <a:lnTo>
                  <a:pt x="20" y="2672"/>
                </a:lnTo>
                <a:lnTo>
                  <a:pt x="27" y="2697"/>
                </a:lnTo>
                <a:lnTo>
                  <a:pt x="36" y="2720"/>
                </a:lnTo>
                <a:lnTo>
                  <a:pt x="46" y="2745"/>
                </a:lnTo>
                <a:lnTo>
                  <a:pt x="56" y="2767"/>
                </a:lnTo>
                <a:lnTo>
                  <a:pt x="68" y="2790"/>
                </a:lnTo>
                <a:lnTo>
                  <a:pt x="83" y="2812"/>
                </a:lnTo>
                <a:lnTo>
                  <a:pt x="97" y="2834"/>
                </a:lnTo>
                <a:lnTo>
                  <a:pt x="112" y="2855"/>
                </a:lnTo>
                <a:lnTo>
                  <a:pt x="130" y="2875"/>
                </a:lnTo>
                <a:lnTo>
                  <a:pt x="147" y="2894"/>
                </a:lnTo>
                <a:lnTo>
                  <a:pt x="166" y="2914"/>
                </a:lnTo>
                <a:lnTo>
                  <a:pt x="187" y="2932"/>
                </a:lnTo>
                <a:lnTo>
                  <a:pt x="906" y="3540"/>
                </a:lnTo>
                <a:lnTo>
                  <a:pt x="933" y="3585"/>
                </a:lnTo>
                <a:lnTo>
                  <a:pt x="961" y="3628"/>
                </a:lnTo>
                <a:lnTo>
                  <a:pt x="988" y="3669"/>
                </a:lnTo>
                <a:lnTo>
                  <a:pt x="1016" y="3708"/>
                </a:lnTo>
                <a:lnTo>
                  <a:pt x="1043" y="3746"/>
                </a:lnTo>
                <a:lnTo>
                  <a:pt x="1071" y="3782"/>
                </a:lnTo>
                <a:lnTo>
                  <a:pt x="1097" y="3814"/>
                </a:lnTo>
                <a:lnTo>
                  <a:pt x="1125" y="3847"/>
                </a:lnTo>
                <a:lnTo>
                  <a:pt x="1150" y="3876"/>
                </a:lnTo>
                <a:lnTo>
                  <a:pt x="1177" y="3905"/>
                </a:lnTo>
                <a:lnTo>
                  <a:pt x="1202" y="3930"/>
                </a:lnTo>
                <a:lnTo>
                  <a:pt x="1227" y="3956"/>
                </a:lnTo>
                <a:lnTo>
                  <a:pt x="1251" y="3978"/>
                </a:lnTo>
                <a:lnTo>
                  <a:pt x="1275" y="4001"/>
                </a:lnTo>
                <a:lnTo>
                  <a:pt x="1318" y="4038"/>
                </a:lnTo>
                <a:lnTo>
                  <a:pt x="1320" y="4429"/>
                </a:lnTo>
                <a:lnTo>
                  <a:pt x="1323" y="4727"/>
                </a:lnTo>
                <a:lnTo>
                  <a:pt x="1620" y="4727"/>
                </a:lnTo>
                <a:lnTo>
                  <a:pt x="2944" y="4727"/>
                </a:lnTo>
                <a:lnTo>
                  <a:pt x="3240" y="4727"/>
                </a:lnTo>
                <a:lnTo>
                  <a:pt x="3243" y="4431"/>
                </a:lnTo>
                <a:lnTo>
                  <a:pt x="3249" y="3951"/>
                </a:lnTo>
                <a:lnTo>
                  <a:pt x="3681" y="2588"/>
                </a:lnTo>
                <a:lnTo>
                  <a:pt x="3683" y="2580"/>
                </a:lnTo>
                <a:lnTo>
                  <a:pt x="3685" y="2572"/>
                </a:lnTo>
                <a:lnTo>
                  <a:pt x="3696" y="2529"/>
                </a:lnTo>
                <a:lnTo>
                  <a:pt x="3720" y="2440"/>
                </a:lnTo>
                <a:lnTo>
                  <a:pt x="3729" y="2398"/>
                </a:lnTo>
                <a:lnTo>
                  <a:pt x="3738" y="2359"/>
                </a:lnTo>
                <a:lnTo>
                  <a:pt x="3745" y="2320"/>
                </a:lnTo>
                <a:lnTo>
                  <a:pt x="3751" y="2282"/>
                </a:lnTo>
                <a:lnTo>
                  <a:pt x="3754" y="2246"/>
                </a:lnTo>
                <a:lnTo>
                  <a:pt x="3756" y="2209"/>
                </a:lnTo>
                <a:lnTo>
                  <a:pt x="3757" y="2187"/>
                </a:lnTo>
                <a:lnTo>
                  <a:pt x="3756" y="2167"/>
                </a:lnTo>
                <a:lnTo>
                  <a:pt x="3755" y="2148"/>
                </a:lnTo>
                <a:lnTo>
                  <a:pt x="3753" y="2128"/>
                </a:lnTo>
                <a:lnTo>
                  <a:pt x="3750" y="2109"/>
                </a:lnTo>
                <a:lnTo>
                  <a:pt x="3746" y="2092"/>
                </a:lnTo>
                <a:lnTo>
                  <a:pt x="3743" y="2073"/>
                </a:lnTo>
                <a:lnTo>
                  <a:pt x="3738" y="2057"/>
                </a:lnTo>
                <a:lnTo>
                  <a:pt x="3733" y="2041"/>
                </a:lnTo>
                <a:lnTo>
                  <a:pt x="3728" y="2025"/>
                </a:lnTo>
                <a:lnTo>
                  <a:pt x="3722" y="2010"/>
                </a:lnTo>
                <a:lnTo>
                  <a:pt x="3714" y="1995"/>
                </a:lnTo>
                <a:lnTo>
                  <a:pt x="3700" y="1967"/>
                </a:lnTo>
                <a:lnTo>
                  <a:pt x="3685" y="1943"/>
                </a:lnTo>
                <a:lnTo>
                  <a:pt x="3669" y="1920"/>
                </a:lnTo>
                <a:lnTo>
                  <a:pt x="3651" y="1898"/>
                </a:lnTo>
                <a:lnTo>
                  <a:pt x="3634" y="1879"/>
                </a:lnTo>
                <a:lnTo>
                  <a:pt x="3617" y="1863"/>
                </a:lnTo>
                <a:lnTo>
                  <a:pt x="3599" y="1846"/>
                </a:lnTo>
                <a:lnTo>
                  <a:pt x="3582" y="1833"/>
                </a:lnTo>
                <a:lnTo>
                  <a:pt x="3566" y="1821"/>
                </a:lnTo>
                <a:lnTo>
                  <a:pt x="3549" y="1811"/>
                </a:lnTo>
                <a:lnTo>
                  <a:pt x="3505" y="1784"/>
                </a:lnTo>
                <a:lnTo>
                  <a:pt x="3482" y="1771"/>
                </a:lnTo>
                <a:lnTo>
                  <a:pt x="3459" y="1759"/>
                </a:lnTo>
                <a:lnTo>
                  <a:pt x="3434" y="1747"/>
                </a:lnTo>
                <a:lnTo>
                  <a:pt x="3411" y="1736"/>
                </a:lnTo>
                <a:lnTo>
                  <a:pt x="3385" y="1727"/>
                </a:lnTo>
                <a:lnTo>
                  <a:pt x="3360" y="1718"/>
                </a:lnTo>
                <a:lnTo>
                  <a:pt x="3358" y="1702"/>
                </a:lnTo>
                <a:lnTo>
                  <a:pt x="3355" y="1685"/>
                </a:lnTo>
                <a:lnTo>
                  <a:pt x="3351" y="1669"/>
                </a:lnTo>
                <a:lnTo>
                  <a:pt x="3347" y="1653"/>
                </a:lnTo>
                <a:lnTo>
                  <a:pt x="3342" y="1636"/>
                </a:lnTo>
                <a:lnTo>
                  <a:pt x="3335" y="1620"/>
                </a:lnTo>
                <a:lnTo>
                  <a:pt x="3329" y="1604"/>
                </a:lnTo>
                <a:lnTo>
                  <a:pt x="3322" y="1588"/>
                </a:lnTo>
                <a:lnTo>
                  <a:pt x="3314" y="1572"/>
                </a:lnTo>
                <a:lnTo>
                  <a:pt x="3306" y="1556"/>
                </a:lnTo>
                <a:lnTo>
                  <a:pt x="3296" y="1541"/>
                </a:lnTo>
                <a:lnTo>
                  <a:pt x="3286" y="1525"/>
                </a:lnTo>
                <a:lnTo>
                  <a:pt x="3274" y="1511"/>
                </a:lnTo>
                <a:lnTo>
                  <a:pt x="3263" y="1496"/>
                </a:lnTo>
                <a:lnTo>
                  <a:pt x="3250" y="1482"/>
                </a:lnTo>
                <a:lnTo>
                  <a:pt x="3237" y="1468"/>
                </a:lnTo>
                <a:lnTo>
                  <a:pt x="3222" y="1454"/>
                </a:lnTo>
                <a:lnTo>
                  <a:pt x="3207" y="1441"/>
                </a:lnTo>
                <a:lnTo>
                  <a:pt x="3191" y="1429"/>
                </a:lnTo>
                <a:lnTo>
                  <a:pt x="3173" y="1415"/>
                </a:lnTo>
                <a:lnTo>
                  <a:pt x="3155" y="1404"/>
                </a:lnTo>
                <a:lnTo>
                  <a:pt x="3137" y="1392"/>
                </a:lnTo>
                <a:lnTo>
                  <a:pt x="3116" y="1381"/>
                </a:lnTo>
                <a:lnTo>
                  <a:pt x="3096" y="1371"/>
                </a:lnTo>
                <a:lnTo>
                  <a:pt x="3074" y="1360"/>
                </a:lnTo>
                <a:lnTo>
                  <a:pt x="3051" y="1351"/>
                </a:lnTo>
                <a:lnTo>
                  <a:pt x="3027" y="1342"/>
                </a:lnTo>
                <a:lnTo>
                  <a:pt x="3002" y="1334"/>
                </a:lnTo>
                <a:lnTo>
                  <a:pt x="2976" y="1327"/>
                </a:lnTo>
                <a:lnTo>
                  <a:pt x="2949" y="1320"/>
                </a:lnTo>
                <a:lnTo>
                  <a:pt x="2921" y="1314"/>
                </a:lnTo>
                <a:lnTo>
                  <a:pt x="2892" y="1307"/>
                </a:lnTo>
                <a:lnTo>
                  <a:pt x="2857" y="1302"/>
                </a:lnTo>
                <a:lnTo>
                  <a:pt x="2824" y="1298"/>
                </a:lnTo>
                <a:lnTo>
                  <a:pt x="2793" y="1295"/>
                </a:lnTo>
                <a:lnTo>
                  <a:pt x="2761" y="1295"/>
                </a:lnTo>
                <a:lnTo>
                  <a:pt x="2732" y="1295"/>
                </a:lnTo>
                <a:lnTo>
                  <a:pt x="2705" y="1297"/>
                </a:lnTo>
                <a:lnTo>
                  <a:pt x="2677" y="1301"/>
                </a:lnTo>
                <a:lnTo>
                  <a:pt x="2651" y="1306"/>
                </a:lnTo>
                <a:lnTo>
                  <a:pt x="2637" y="1286"/>
                </a:lnTo>
                <a:lnTo>
                  <a:pt x="2621" y="1266"/>
                </a:lnTo>
                <a:lnTo>
                  <a:pt x="2604" y="1246"/>
                </a:lnTo>
                <a:lnTo>
                  <a:pt x="2585" y="1228"/>
                </a:lnTo>
                <a:lnTo>
                  <a:pt x="2565" y="1210"/>
                </a:lnTo>
                <a:lnTo>
                  <a:pt x="2544" y="1193"/>
                </a:lnTo>
                <a:lnTo>
                  <a:pt x="2521" y="1178"/>
                </a:lnTo>
                <a:lnTo>
                  <a:pt x="2496" y="1164"/>
                </a:lnTo>
                <a:lnTo>
                  <a:pt x="2470" y="1152"/>
                </a:lnTo>
                <a:lnTo>
                  <a:pt x="2441" y="1139"/>
                </a:lnTo>
                <a:lnTo>
                  <a:pt x="2412" y="1130"/>
                </a:lnTo>
                <a:lnTo>
                  <a:pt x="2381" y="1121"/>
                </a:lnTo>
                <a:lnTo>
                  <a:pt x="2347" y="1115"/>
                </a:lnTo>
                <a:lnTo>
                  <a:pt x="2313" y="1110"/>
                </a:lnTo>
                <a:lnTo>
                  <a:pt x="2277" y="1107"/>
                </a:lnTo>
                <a:lnTo>
                  <a:pt x="2238" y="1106"/>
                </a:lnTo>
                <a:lnTo>
                  <a:pt x="2203" y="1107"/>
                </a:lnTo>
                <a:lnTo>
                  <a:pt x="2164" y="1109"/>
                </a:lnTo>
                <a:lnTo>
                  <a:pt x="2136" y="1112"/>
                </a:lnTo>
                <a:lnTo>
                  <a:pt x="2109" y="1115"/>
                </a:lnTo>
                <a:lnTo>
                  <a:pt x="2083" y="1119"/>
                </a:lnTo>
                <a:lnTo>
                  <a:pt x="2058" y="1124"/>
                </a:lnTo>
                <a:lnTo>
                  <a:pt x="2056" y="518"/>
                </a:lnTo>
                <a:lnTo>
                  <a:pt x="2055" y="513"/>
                </a:lnTo>
                <a:lnTo>
                  <a:pt x="2055" y="508"/>
                </a:lnTo>
                <a:lnTo>
                  <a:pt x="2054" y="481"/>
                </a:lnTo>
                <a:lnTo>
                  <a:pt x="2051" y="456"/>
                </a:lnTo>
                <a:lnTo>
                  <a:pt x="2047" y="429"/>
                </a:lnTo>
                <a:lnTo>
                  <a:pt x="2042" y="405"/>
                </a:lnTo>
                <a:lnTo>
                  <a:pt x="2035" y="379"/>
                </a:lnTo>
                <a:lnTo>
                  <a:pt x="2027" y="355"/>
                </a:lnTo>
                <a:lnTo>
                  <a:pt x="2018" y="332"/>
                </a:lnTo>
                <a:lnTo>
                  <a:pt x="2008" y="308"/>
                </a:lnTo>
                <a:lnTo>
                  <a:pt x="1998" y="286"/>
                </a:lnTo>
                <a:lnTo>
                  <a:pt x="1986" y="263"/>
                </a:lnTo>
                <a:lnTo>
                  <a:pt x="1972" y="243"/>
                </a:lnTo>
                <a:lnTo>
                  <a:pt x="1959" y="222"/>
                </a:lnTo>
                <a:lnTo>
                  <a:pt x="1944" y="202"/>
                </a:lnTo>
                <a:lnTo>
                  <a:pt x="1929" y="183"/>
                </a:lnTo>
                <a:lnTo>
                  <a:pt x="1912" y="165"/>
                </a:lnTo>
                <a:lnTo>
                  <a:pt x="1895" y="147"/>
                </a:lnTo>
                <a:lnTo>
                  <a:pt x="1877" y="130"/>
                </a:lnTo>
                <a:lnTo>
                  <a:pt x="1857" y="115"/>
                </a:lnTo>
                <a:lnTo>
                  <a:pt x="1838" y="99"/>
                </a:lnTo>
                <a:lnTo>
                  <a:pt x="1818" y="85"/>
                </a:lnTo>
                <a:lnTo>
                  <a:pt x="1796" y="72"/>
                </a:lnTo>
                <a:lnTo>
                  <a:pt x="1774" y="60"/>
                </a:lnTo>
                <a:lnTo>
                  <a:pt x="1752" y="48"/>
                </a:lnTo>
                <a:lnTo>
                  <a:pt x="1729" y="39"/>
                </a:lnTo>
                <a:lnTo>
                  <a:pt x="1706" y="30"/>
                </a:lnTo>
                <a:lnTo>
                  <a:pt x="1681" y="22"/>
                </a:lnTo>
                <a:lnTo>
                  <a:pt x="1657" y="15"/>
                </a:lnTo>
                <a:lnTo>
                  <a:pt x="1631" y="10"/>
                </a:lnTo>
                <a:lnTo>
                  <a:pt x="1606" y="6"/>
                </a:lnTo>
                <a:lnTo>
                  <a:pt x="1580" y="2"/>
                </a:lnTo>
                <a:lnTo>
                  <a:pt x="1554" y="0"/>
                </a:lnTo>
                <a:lnTo>
                  <a:pt x="1527"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黑体" panose="02010609060101010101" pitchFamily="49" charset="-122"/>
              <a:ea typeface="黑体" panose="02010609060101010101" pitchFamily="49" charset="-122"/>
            </a:endParaRPr>
          </a:p>
        </p:txBody>
      </p:sp>
      <p:sp>
        <p:nvSpPr>
          <p:cNvPr id="32"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1">
                    <a:lumMod val="40000"/>
                    <a:lumOff val="60000"/>
                  </a:schemeClr>
                </a:solidFill>
                <a:latin typeface="楷体" panose="02010609060101010101" pitchFamily="49" charset="-122"/>
                <a:ea typeface="楷体" panose="02010609060101010101" pitchFamily="49" charset="-122"/>
              </a:rPr>
              <a:t>权威  专业  快速  精准  梦想</a:t>
            </a:r>
            <a:endParaRPr sz="2000" dirty="0">
              <a:solidFill>
                <a:schemeClr val="accent1">
                  <a:lumMod val="40000"/>
                  <a:lumOff val="6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703212"/>
            <a:ext cx="12192000" cy="61547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7200"/>
            <a:ext cx="13418288" cy="6400800"/>
          </a:xfrm>
          <a:prstGeom prst="rect">
            <a:avLst/>
          </a:prstGeom>
        </p:spPr>
      </p:pic>
      <p:sp>
        <p:nvSpPr>
          <p:cNvPr id="11" name="矩形 10"/>
          <p:cNvSpPr/>
          <p:nvPr/>
        </p:nvSpPr>
        <p:spPr>
          <a:xfrm>
            <a:off x="0" y="0"/>
            <a:ext cx="12192000" cy="703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txBox="1"/>
          <p:nvPr/>
        </p:nvSpPr>
        <p:spPr>
          <a:xfrm>
            <a:off x="-2965982" y="36592"/>
            <a:ext cx="5884280" cy="701731"/>
          </a:xfrm>
          <a:prstGeom prst="rect">
            <a:avLst/>
          </a:prstGeom>
          <a:noFill/>
        </p:spPr>
        <p:txBody>
          <a:bodyPr wrap="square" rtlCol="0">
            <a:spAutoFit/>
          </a:bodyPr>
          <a:lstStyle/>
          <a:p>
            <a:pPr algn="r">
              <a:lnSpc>
                <a:spcPct val="110000"/>
              </a:lnSpc>
            </a:pPr>
            <a:r>
              <a:rPr lang="en-US" altLang="zh-CN" sz="3600" b="1" dirty="0" smtClean="0">
                <a:solidFill>
                  <a:srgbClr val="DF0F0F"/>
                </a:solidFill>
                <a:latin typeface="微软雅黑" panose="020B0503020204020204" charset="-122"/>
                <a:ea typeface="微软雅黑" panose="020B0503020204020204" charset="-122"/>
              </a:rPr>
              <a:t>Cnsf99.com</a:t>
            </a:r>
            <a:endParaRPr lang="zh-CN" altLang="en-US" sz="3600" b="1" dirty="0">
              <a:solidFill>
                <a:srgbClr val="DF0F0F"/>
              </a:solidFill>
              <a:latin typeface="微软雅黑" panose="020B0503020204020204" charset="-122"/>
              <a:ea typeface="微软雅黑" panose="020B0503020204020204" charset="-122"/>
            </a:endParaRPr>
          </a:p>
        </p:txBody>
      </p:sp>
      <p:pic>
        <p:nvPicPr>
          <p:cNvPr id="6" name="图片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92" y="53746"/>
            <a:ext cx="2638608" cy="635360"/>
          </a:xfrm>
          <a:prstGeom prst="rect">
            <a:avLst/>
          </a:prstGeom>
        </p:spPr>
      </p:pic>
      <p:pic>
        <p:nvPicPr>
          <p:cNvPr id="76" name="图片 7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54" y="1308722"/>
            <a:ext cx="3705318" cy="892217"/>
          </a:xfrm>
          <a:prstGeom prst="rect">
            <a:avLst/>
          </a:prstGeom>
        </p:spPr>
      </p:pic>
      <p:pic>
        <p:nvPicPr>
          <p:cNvPr id="13" name="图片 12"/>
          <p:cNvPicPr>
            <a:picLocks noChangeAspect="1"/>
          </p:cNvPicPr>
          <p:nvPr/>
        </p:nvPicPr>
        <p:blipFill>
          <a:blip r:embed="rId4" cstate="print"/>
          <a:stretch>
            <a:fillRect/>
          </a:stretch>
        </p:blipFill>
        <p:spPr>
          <a:xfrm>
            <a:off x="626348" y="2503988"/>
            <a:ext cx="10798629" cy="604920"/>
          </a:xfrm>
          <a:prstGeom prst="rect">
            <a:avLst/>
          </a:prstGeom>
        </p:spPr>
      </p:pic>
      <p:pic>
        <p:nvPicPr>
          <p:cNvPr id="14" name="图片 13"/>
          <p:cNvPicPr>
            <a:picLocks noChangeAspect="1"/>
          </p:cNvPicPr>
          <p:nvPr/>
        </p:nvPicPr>
        <p:blipFill>
          <a:blip r:embed="rId5" cstate="print"/>
          <a:stretch>
            <a:fillRect/>
          </a:stretch>
        </p:blipFill>
        <p:spPr>
          <a:xfrm>
            <a:off x="8941804" y="1576225"/>
            <a:ext cx="2166204" cy="265792"/>
          </a:xfrm>
          <a:prstGeom prst="rect">
            <a:avLst/>
          </a:prstGeom>
        </p:spPr>
      </p:pic>
      <p:sp>
        <p:nvSpPr>
          <p:cNvPr id="16" name="Shape 511"/>
          <p:cNvSpPr/>
          <p:nvPr/>
        </p:nvSpPr>
        <p:spPr>
          <a:xfrm>
            <a:off x="4374758" y="137935"/>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chemeClr val="accent1">
                    <a:lumMod val="40000"/>
                    <a:lumOff val="60000"/>
                  </a:schemeClr>
                </a:solidFill>
                <a:latin typeface="楷体" panose="02010609060101010101" pitchFamily="49" charset="-122"/>
                <a:ea typeface="楷体" panose="02010609060101010101" pitchFamily="49" charset="-122"/>
              </a:rPr>
              <a:t>权威  专业  快速  精准  梦想</a:t>
            </a:r>
            <a:endParaRPr sz="2000" dirty="0">
              <a:solidFill>
                <a:schemeClr val="accent1">
                  <a:lumMod val="40000"/>
                  <a:lumOff val="60000"/>
                </a:schemeClr>
              </a:solidFill>
              <a:latin typeface="楷体" panose="02010609060101010101" pitchFamily="49" charset="-122"/>
              <a:ea typeface="楷体" panose="02010609060101010101" pitchFamily="49" charset="-122"/>
            </a:endParaRPr>
          </a:p>
        </p:txBody>
      </p:sp>
      <p:sp>
        <p:nvSpPr>
          <p:cNvPr id="15" name="Shape 152"/>
          <p:cNvSpPr/>
          <p:nvPr/>
        </p:nvSpPr>
        <p:spPr>
          <a:xfrm>
            <a:off x="393600" y="4847747"/>
            <a:ext cx="1905846" cy="276999"/>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00000"/>
              </a:lnSpc>
            </a:pPr>
            <a:r>
              <a:rPr lang="en-US" altLang="zh-CN" sz="1200" dirty="0" smtClean="0">
                <a:solidFill>
                  <a:srgbClr val="FF0000"/>
                </a:solidFill>
                <a:latin typeface="+mn-lt"/>
                <a:ea typeface="华文楷体" panose="02010600040101010101" pitchFamily="2" charset="-122"/>
              </a:rPr>
              <a:t>China Aid </a:t>
            </a:r>
            <a:r>
              <a:rPr lang="zh-CN" altLang="en-US" sz="1200" dirty="0">
                <a:solidFill>
                  <a:srgbClr val="FF0000"/>
                </a:solidFill>
                <a:latin typeface="+mn-lt"/>
                <a:ea typeface="华文楷体" panose="02010600040101010101" pitchFamily="2" charset="-122"/>
              </a:rPr>
              <a:t>开幕</a:t>
            </a:r>
            <a:endParaRPr lang="en-US" altLang="zh-CN" sz="1200" dirty="0" smtClean="0">
              <a:solidFill>
                <a:srgbClr val="FF0000"/>
              </a:solidFill>
              <a:latin typeface="+mn-lt"/>
              <a:ea typeface="华文楷体" panose="02010600040101010101" pitchFamily="2" charset="-122"/>
            </a:endParaRPr>
          </a:p>
        </p:txBody>
      </p:sp>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8495" t="27957"/>
          <a:stretch>
            <a:fillRect/>
          </a:stretch>
        </p:blipFill>
        <p:spPr>
          <a:xfrm>
            <a:off x="96032" y="3340818"/>
            <a:ext cx="2500983" cy="1476785"/>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440" y="3340818"/>
            <a:ext cx="2394012" cy="179550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1065" y="3340818"/>
            <a:ext cx="3132223" cy="2349167"/>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0900" y="3350646"/>
            <a:ext cx="3875941" cy="2971385"/>
          </a:xfrm>
          <a:prstGeom prst="rect">
            <a:avLst/>
          </a:prstGeom>
        </p:spPr>
      </p:pic>
      <p:sp>
        <p:nvSpPr>
          <p:cNvPr id="21" name="Shape 152"/>
          <p:cNvSpPr/>
          <p:nvPr/>
        </p:nvSpPr>
        <p:spPr>
          <a:xfrm>
            <a:off x="2883523" y="5161437"/>
            <a:ext cx="1905846" cy="276999"/>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00000"/>
              </a:lnSpc>
            </a:pPr>
            <a:r>
              <a:rPr lang="zh-CN" altLang="en-US" sz="1200" dirty="0" smtClean="0">
                <a:solidFill>
                  <a:srgbClr val="FF0000"/>
                </a:solidFill>
                <a:latin typeface="+mn-lt"/>
                <a:ea typeface="华文楷体" panose="02010600040101010101" pitchFamily="2" charset="-122"/>
              </a:rPr>
              <a:t>中国养老网展台</a:t>
            </a:r>
            <a:endParaRPr lang="en-US" altLang="zh-CN" sz="1200" dirty="0" smtClean="0">
              <a:solidFill>
                <a:srgbClr val="FF0000"/>
              </a:solidFill>
              <a:latin typeface="+mn-lt"/>
              <a:ea typeface="华文楷体" panose="02010600040101010101" pitchFamily="2" charset="-122"/>
            </a:endParaRPr>
          </a:p>
        </p:txBody>
      </p:sp>
      <p:sp>
        <p:nvSpPr>
          <p:cNvPr id="22" name="Shape 152"/>
          <p:cNvSpPr/>
          <p:nvPr/>
        </p:nvSpPr>
        <p:spPr>
          <a:xfrm>
            <a:off x="5158247" y="5694043"/>
            <a:ext cx="2977857" cy="461665"/>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00000"/>
              </a:lnSpc>
            </a:pPr>
            <a:r>
              <a:rPr lang="zh-CN" altLang="en-US" sz="1200" dirty="0" smtClean="0">
                <a:solidFill>
                  <a:srgbClr val="FF0000"/>
                </a:solidFill>
                <a:latin typeface="+mn-lt"/>
                <a:ea typeface="华文楷体" panose="02010600040101010101" pitchFamily="2" charset="-122"/>
              </a:rPr>
              <a:t>老龄办及民政部中民养老规划院领导</a:t>
            </a:r>
            <a:endParaRPr lang="en-US" altLang="zh-CN" sz="1200" dirty="0" smtClean="0">
              <a:solidFill>
                <a:srgbClr val="FF0000"/>
              </a:solidFill>
              <a:latin typeface="+mn-lt"/>
              <a:ea typeface="华文楷体" panose="02010600040101010101" pitchFamily="2" charset="-122"/>
            </a:endParaRPr>
          </a:p>
          <a:p>
            <a:pPr>
              <a:lnSpc>
                <a:spcPct val="100000"/>
              </a:lnSpc>
            </a:pPr>
            <a:r>
              <a:rPr lang="zh-CN" altLang="en-US" sz="1200" dirty="0" smtClean="0">
                <a:solidFill>
                  <a:srgbClr val="FF0000"/>
                </a:solidFill>
                <a:latin typeface="+mn-lt"/>
                <a:ea typeface="华文楷体" panose="02010600040101010101" pitchFamily="2" charset="-122"/>
              </a:rPr>
              <a:t>莅临中国养老网展台指导工作</a:t>
            </a:r>
            <a:endParaRPr lang="en-US" altLang="zh-CN" sz="1200" dirty="0" smtClean="0">
              <a:solidFill>
                <a:srgbClr val="FF0000"/>
              </a:solidFill>
              <a:latin typeface="+mn-lt"/>
              <a:ea typeface="华文楷体" panose="02010600040101010101" pitchFamily="2" charset="-122"/>
            </a:endParaRPr>
          </a:p>
        </p:txBody>
      </p:sp>
      <p:sp>
        <p:nvSpPr>
          <p:cNvPr id="23" name="Shape 152"/>
          <p:cNvSpPr/>
          <p:nvPr/>
        </p:nvSpPr>
        <p:spPr>
          <a:xfrm>
            <a:off x="8709941" y="6342127"/>
            <a:ext cx="2977857" cy="276999"/>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00000"/>
              </a:lnSpc>
            </a:pPr>
            <a:r>
              <a:rPr lang="zh-CN" altLang="en-US" sz="1200" dirty="0">
                <a:solidFill>
                  <a:srgbClr val="FF0000"/>
                </a:solidFill>
                <a:latin typeface="+mn-lt"/>
                <a:ea typeface="华文楷体" panose="02010600040101010101" pitchFamily="2" charset="-122"/>
              </a:rPr>
              <a:t>合影留念</a:t>
            </a:r>
            <a:endParaRPr lang="en-US" altLang="zh-CN" sz="1200" dirty="0" smtClean="0">
              <a:solidFill>
                <a:srgbClr val="FF0000"/>
              </a:solidFill>
              <a:latin typeface="+mn-lt"/>
              <a:ea typeface="华文楷体" panose="02010600040101010101" pitchFamily="2" charset="-122"/>
            </a:endParaRPr>
          </a:p>
        </p:txBody>
      </p:sp>
      <p:sp>
        <p:nvSpPr>
          <p:cNvPr id="24" name="圆角矩形 23"/>
          <p:cNvSpPr/>
          <p:nvPr/>
        </p:nvSpPr>
        <p:spPr>
          <a:xfrm>
            <a:off x="1679645" y="5757701"/>
            <a:ext cx="1575936" cy="5643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n w="12700">
                  <a:solidFill>
                    <a:schemeClr val="bg1"/>
                  </a:solidFill>
                </a:ln>
                <a:latin typeface="+mj-ea"/>
                <a:ea typeface="+mj-ea"/>
              </a:rPr>
              <a:t>展会报道</a:t>
            </a:r>
            <a:endParaRPr lang="zh-CN" altLang="en-US" sz="2000" b="1" dirty="0">
              <a:ln w="12700">
                <a:solidFill>
                  <a:schemeClr val="bg1"/>
                </a:solidFill>
              </a:ln>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hlinkClick r:id="rId1"/>
          </p:cNvPr>
          <p:cNvSpPr/>
          <p:nvPr/>
        </p:nvSpPr>
        <p:spPr>
          <a:xfrm>
            <a:off x="0" y="0"/>
            <a:ext cx="12192000" cy="17296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70" y="1729648"/>
            <a:ext cx="12192000" cy="5128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hape 152"/>
          <p:cNvSpPr/>
          <p:nvPr/>
        </p:nvSpPr>
        <p:spPr>
          <a:xfrm>
            <a:off x="4409172" y="2826871"/>
            <a:ext cx="7202447" cy="1168400"/>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r">
              <a:lnSpc>
                <a:spcPct val="100000"/>
              </a:lnSpc>
            </a:pPr>
            <a:r>
              <a:rPr lang="zh-CN" altLang="en-US" sz="2400" dirty="0">
                <a:solidFill>
                  <a:schemeClr val="tx1"/>
                </a:solidFill>
                <a:ea typeface="华文楷体" panose="02010600040101010101" pitchFamily="2" charset="-122"/>
              </a:rPr>
              <a:t>中国养老健康产业权威综合媒介平台</a:t>
            </a:r>
            <a:endParaRPr lang="en-US" altLang="zh-CN" sz="2400" dirty="0">
              <a:solidFill>
                <a:schemeClr val="tx1"/>
              </a:solidFill>
              <a:ea typeface="华文楷体" panose="02010600040101010101" pitchFamily="2" charset="-122"/>
            </a:endParaRPr>
          </a:p>
          <a:p>
            <a:pPr algn="r">
              <a:lnSpc>
                <a:spcPct val="100000"/>
              </a:lnSpc>
            </a:pPr>
            <a:r>
              <a:rPr lang="en-US" altLang="zh-CN" sz="2800" dirty="0">
                <a:solidFill>
                  <a:schemeClr val="tx1"/>
                </a:solidFill>
                <a:latin typeface="华文楷体" panose="02010600040101010101" pitchFamily="2" charset="-122"/>
                <a:ea typeface="华文楷体" panose="02010600040101010101" pitchFamily="2" charset="-122"/>
              </a:rPr>
              <a:t>Authoritative Integrated Media</a:t>
            </a:r>
            <a:endParaRPr lang="en-US" altLang="zh-CN" sz="2800" dirty="0">
              <a:solidFill>
                <a:schemeClr val="tx1"/>
              </a:solidFill>
              <a:latin typeface="华文楷体" panose="02010600040101010101" pitchFamily="2" charset="-122"/>
              <a:ea typeface="华文楷体" panose="02010600040101010101" pitchFamily="2" charset="-122"/>
            </a:endParaRPr>
          </a:p>
          <a:p>
            <a:pPr algn="r">
              <a:lnSpc>
                <a:spcPct val="100000"/>
              </a:lnSpc>
            </a:pPr>
            <a:r>
              <a:rPr lang="en-US" altLang="zh-CN" sz="1800" dirty="0" smtClean="0">
                <a:solidFill>
                  <a:schemeClr val="tx1"/>
                </a:solidFill>
                <a:latin typeface="华文楷体" panose="02010600040101010101" pitchFamily="2" charset="-122"/>
                <a:ea typeface="华文楷体" panose="02010600040101010101" pitchFamily="2" charset="-122"/>
              </a:rPr>
              <a:t>2021.5</a:t>
            </a:r>
            <a:endParaRPr lang="zh-CN" altLang="zh-CN" sz="1600" dirty="0">
              <a:solidFill>
                <a:schemeClr val="tx1"/>
              </a:solidFill>
              <a:latin typeface="华文楷体" panose="02010600040101010101" pitchFamily="2" charset="-122"/>
              <a:ea typeface="华文楷体" panose="02010600040101010101" pitchFamily="2" charset="-122"/>
            </a:endParaRPr>
          </a:p>
        </p:txBody>
      </p:sp>
      <p:sp>
        <p:nvSpPr>
          <p:cNvPr id="12" name="TextBox 3"/>
          <p:cNvSpPr txBox="1"/>
          <p:nvPr/>
        </p:nvSpPr>
        <p:spPr>
          <a:xfrm>
            <a:off x="4444236" y="703213"/>
            <a:ext cx="7265609" cy="2123658"/>
          </a:xfrm>
          <a:prstGeom prst="rect">
            <a:avLst/>
          </a:prstGeom>
          <a:noFill/>
        </p:spPr>
        <p:txBody>
          <a:bodyPr wrap="square" rtlCol="0">
            <a:spAutoFit/>
          </a:bodyPr>
          <a:lstStyle/>
          <a:p>
            <a:pPr algn="r">
              <a:lnSpc>
                <a:spcPct val="110000"/>
              </a:lnSpc>
            </a:pPr>
            <a:r>
              <a:rPr lang="en-US" altLang="zh-CN" sz="6000" b="1" dirty="0" smtClean="0">
                <a:solidFill>
                  <a:schemeClr val="bg1"/>
                </a:solidFill>
                <a:latin typeface="微软雅黑" panose="020B0503020204020204" charset="-122"/>
                <a:ea typeface="微软雅黑" panose="020B0503020204020204" charset="-122"/>
              </a:rPr>
              <a:t>Thanks</a:t>
            </a:r>
            <a:endParaRPr lang="en-US" altLang="zh-CN" sz="6000" b="1" dirty="0" smtClean="0">
              <a:solidFill>
                <a:schemeClr val="bg1"/>
              </a:solidFill>
              <a:latin typeface="微软雅黑" panose="020B0503020204020204" charset="-122"/>
              <a:ea typeface="微软雅黑" panose="020B0503020204020204" charset="-122"/>
            </a:endParaRPr>
          </a:p>
          <a:p>
            <a:pPr algn="r">
              <a:lnSpc>
                <a:spcPct val="110000"/>
              </a:lnSpc>
            </a:pPr>
            <a:r>
              <a:rPr lang="en-US" altLang="zh-CN" sz="6000" b="1" dirty="0" smtClean="0">
                <a:solidFill>
                  <a:srgbClr val="DF0F0F"/>
                </a:solidFill>
                <a:latin typeface="微软雅黑" panose="020B0503020204020204" charset="-122"/>
                <a:ea typeface="微软雅黑" panose="020B0503020204020204" charset="-122"/>
              </a:rPr>
              <a:t>www.Cnsf99.com</a:t>
            </a:r>
            <a:endParaRPr lang="zh-CN" altLang="en-US" sz="6000" b="1" dirty="0">
              <a:solidFill>
                <a:srgbClr val="DF0F0F"/>
              </a:solidFill>
              <a:latin typeface="微软雅黑" panose="020B0503020204020204" charset="-122"/>
              <a:ea typeface="微软雅黑" panose="020B0503020204020204" charset="-122"/>
            </a:endParaRPr>
          </a:p>
        </p:txBody>
      </p:sp>
      <p:sp>
        <p:nvSpPr>
          <p:cNvPr id="13" name="Shape 152"/>
          <p:cNvSpPr/>
          <p:nvPr/>
        </p:nvSpPr>
        <p:spPr>
          <a:xfrm>
            <a:off x="711714" y="2665732"/>
            <a:ext cx="4023129" cy="954107"/>
          </a:xfrm>
          <a:prstGeom prst="rect">
            <a:avLst/>
          </a:prstGeom>
          <a:ln w="12700">
            <a:miter lim="400000"/>
          </a:ln>
        </p:spPr>
        <p:txBody>
          <a:bodyPr wrap="square" lIns="45719" rIns="45719">
            <a:spAutoFit/>
          </a:bodyPr>
          <a:lstStyle>
            <a:lvl1pPr algn="ctr">
              <a:lnSpc>
                <a:spcPct val="150000"/>
              </a:lnSpc>
              <a:defRPr sz="4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00000"/>
              </a:lnSpc>
            </a:pPr>
            <a:r>
              <a:rPr lang="zh-CN" altLang="en-US" sz="3200" dirty="0" smtClean="0">
                <a:solidFill>
                  <a:srgbClr val="002060"/>
                </a:solidFill>
                <a:latin typeface="华文新魏" panose="02010800040101010101" pitchFamily="2" charset="-122"/>
                <a:ea typeface="华文新魏" panose="02010800040101010101" pitchFamily="2" charset="-122"/>
              </a:rPr>
              <a:t>  期待未来！</a:t>
            </a:r>
            <a:endParaRPr lang="en-US" altLang="zh-CN" sz="3200" dirty="0" smtClean="0">
              <a:solidFill>
                <a:srgbClr val="002060"/>
              </a:solidFill>
              <a:latin typeface="华文新魏" panose="02010800040101010101" pitchFamily="2" charset="-122"/>
              <a:ea typeface="华文新魏" panose="02010800040101010101" pitchFamily="2" charset="-122"/>
            </a:endParaRPr>
          </a:p>
          <a:p>
            <a:pPr>
              <a:lnSpc>
                <a:spcPct val="100000"/>
              </a:lnSpc>
            </a:pPr>
            <a:r>
              <a:rPr lang="en-US" altLang="zh-CN" sz="2400" dirty="0">
                <a:solidFill>
                  <a:srgbClr val="002060"/>
                </a:solidFill>
                <a:latin typeface="华文隶书" panose="02010800040101010101" pitchFamily="2" charset="-122"/>
                <a:ea typeface="华文隶书" panose="02010800040101010101" pitchFamily="2" charset="-122"/>
              </a:rPr>
              <a:t>Looking </a:t>
            </a:r>
            <a:r>
              <a:rPr lang="en-US" altLang="zh-CN" sz="2400" dirty="0" smtClean="0">
                <a:solidFill>
                  <a:srgbClr val="002060"/>
                </a:solidFill>
                <a:latin typeface="华文隶书" panose="02010800040101010101" pitchFamily="2" charset="-122"/>
                <a:ea typeface="华文隶书" panose="02010800040101010101" pitchFamily="2" charset="-122"/>
              </a:rPr>
              <a:t> forward  to  the  future.</a:t>
            </a:r>
            <a:endParaRPr lang="en-US" altLang="zh-CN" sz="2400" dirty="0" smtClean="0">
              <a:solidFill>
                <a:srgbClr val="002060"/>
              </a:solidFill>
              <a:latin typeface="华文隶书" panose="02010800040101010101" pitchFamily="2" charset="-122"/>
              <a:ea typeface="华文隶书" panose="02010800040101010101" pitchFamily="2"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323" y="4138922"/>
            <a:ext cx="2465564" cy="2465564"/>
          </a:xfrm>
          <a:prstGeom prst="rect">
            <a:avLst/>
          </a:prstGeom>
        </p:spPr>
      </p:pic>
      <p:sp>
        <p:nvSpPr>
          <p:cNvPr id="18" name="Shape 511"/>
          <p:cNvSpPr/>
          <p:nvPr/>
        </p:nvSpPr>
        <p:spPr>
          <a:xfrm>
            <a:off x="862191" y="3683507"/>
            <a:ext cx="3722173" cy="410369"/>
          </a:xfrm>
          <a:prstGeom prst="rect">
            <a:avLst/>
          </a:prstGeom>
          <a:ln w="12700">
            <a:miter lim="400000"/>
          </a:ln>
        </p:spPr>
        <p:txBody>
          <a:bodyPr wrap="none" lIns="50800" tIns="50800" rIns="50800" bIns="50800" anchor="ctr">
            <a:spAutoFit/>
          </a:bodyPr>
          <a:lstStyle>
            <a:lvl1pPr>
              <a:defRPr sz="3200" b="1">
                <a:solidFill>
                  <a:srgbClr val="FFFFFF"/>
                </a:solidFill>
                <a:latin typeface="+mn-lt"/>
                <a:ea typeface="+mn-ea"/>
                <a:cs typeface="+mn-cs"/>
                <a:sym typeface="Helvetica"/>
              </a:defRPr>
            </a:lvl1pPr>
          </a:lstStyle>
          <a:p>
            <a:r>
              <a:rPr lang="zh-CN" altLang="en-US" sz="2000" dirty="0" smtClean="0">
                <a:solidFill>
                  <a:srgbClr val="002060"/>
                </a:solidFill>
                <a:latin typeface="楷体" panose="02010609060101010101" pitchFamily="49" charset="-122"/>
                <a:ea typeface="楷体" panose="02010609060101010101" pitchFamily="49" charset="-122"/>
              </a:rPr>
              <a:t>权威  专业  快速  精准  梦想</a:t>
            </a:r>
            <a:endParaRPr sz="2000" dirty="0">
              <a:solidFill>
                <a:srgbClr val="00206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62524</Words>
  <Application>WPS 演示</Application>
  <PresentationFormat>宽屏</PresentationFormat>
  <Paragraphs>3036</Paragraphs>
  <Slides>96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96</vt:i4>
      </vt:variant>
    </vt:vector>
  </HeadingPairs>
  <TitlesOfParts>
    <vt:vector size="112" baseType="lpstr">
      <vt:lpstr>Arial</vt:lpstr>
      <vt:lpstr>宋体</vt:lpstr>
      <vt:lpstr>Wingdings</vt:lpstr>
      <vt:lpstr>微软雅黑</vt:lpstr>
      <vt:lpstr>华文楷体</vt:lpstr>
      <vt:lpstr>Helvetica</vt:lpstr>
      <vt:lpstr>楷体</vt:lpstr>
      <vt:lpstr>Calibri</vt:lpstr>
      <vt:lpstr>Arial Unicode MS</vt:lpstr>
      <vt:lpstr>Calibri Light</vt:lpstr>
      <vt:lpstr>华文细黑</vt:lpstr>
      <vt:lpstr>方正姚体</vt:lpstr>
      <vt:lpstr>黑体</vt:lpstr>
      <vt:lpstr>华文新魏</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Administrator</cp:lastModifiedBy>
  <cp:revision>282</cp:revision>
  <dcterms:created xsi:type="dcterms:W3CDTF">2016-06-26T09:58:00Z</dcterms:created>
  <dcterms:modified xsi:type="dcterms:W3CDTF">2021-06-01T07:53:33Z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1B3D9D7E0B1B47A38A85FD20480334AA</vt:lpwstr>
  </property>
</Properties>
</file>